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22"/>
  </p:notesMasterIdLst>
  <p:handoutMasterIdLst>
    <p:handoutMasterId r:id="rId123"/>
  </p:handoutMasterIdLst>
  <p:sldIdLst>
    <p:sldId id="1391" r:id="rId2"/>
    <p:sldId id="1320" r:id="rId3"/>
    <p:sldId id="1392" r:id="rId4"/>
    <p:sldId id="1395" r:id="rId5"/>
    <p:sldId id="1393" r:id="rId6"/>
    <p:sldId id="1394" r:id="rId7"/>
    <p:sldId id="1396" r:id="rId8"/>
    <p:sldId id="1398" r:id="rId9"/>
    <p:sldId id="1399" r:id="rId10"/>
    <p:sldId id="1402" r:id="rId11"/>
    <p:sldId id="1401" r:id="rId12"/>
    <p:sldId id="1403" r:id="rId13"/>
    <p:sldId id="1404" r:id="rId14"/>
    <p:sldId id="1406" r:id="rId15"/>
    <p:sldId id="1407" r:id="rId16"/>
    <p:sldId id="1408" r:id="rId17"/>
    <p:sldId id="1409" r:id="rId18"/>
    <p:sldId id="1410" r:id="rId19"/>
    <p:sldId id="1411" r:id="rId20"/>
    <p:sldId id="1412" r:id="rId21"/>
    <p:sldId id="1413" r:id="rId22"/>
    <p:sldId id="1414" r:id="rId23"/>
    <p:sldId id="1420" r:id="rId24"/>
    <p:sldId id="1419" r:id="rId25"/>
    <p:sldId id="1415" r:id="rId26"/>
    <p:sldId id="1421" r:id="rId27"/>
    <p:sldId id="1422" r:id="rId28"/>
    <p:sldId id="1423" r:id="rId29"/>
    <p:sldId id="1425" r:id="rId30"/>
    <p:sldId id="1426" r:id="rId31"/>
    <p:sldId id="1427" r:id="rId32"/>
    <p:sldId id="1428" r:id="rId33"/>
    <p:sldId id="1430" r:id="rId34"/>
    <p:sldId id="1429" r:id="rId35"/>
    <p:sldId id="1431" r:id="rId36"/>
    <p:sldId id="1432" r:id="rId37"/>
    <p:sldId id="1433" r:id="rId38"/>
    <p:sldId id="1434" r:id="rId39"/>
    <p:sldId id="1435" r:id="rId40"/>
    <p:sldId id="1436" r:id="rId41"/>
    <p:sldId id="1437" r:id="rId42"/>
    <p:sldId id="1438" r:id="rId43"/>
    <p:sldId id="1439" r:id="rId44"/>
    <p:sldId id="1440" r:id="rId45"/>
    <p:sldId id="1441" r:id="rId46"/>
    <p:sldId id="1442" r:id="rId47"/>
    <p:sldId id="1443" r:id="rId48"/>
    <p:sldId id="1444" r:id="rId49"/>
    <p:sldId id="1445" r:id="rId50"/>
    <p:sldId id="1446" r:id="rId51"/>
    <p:sldId id="1447" r:id="rId52"/>
    <p:sldId id="1448" r:id="rId53"/>
    <p:sldId id="1449" r:id="rId54"/>
    <p:sldId id="1450" r:id="rId55"/>
    <p:sldId id="1451" r:id="rId56"/>
    <p:sldId id="1452" r:id="rId57"/>
    <p:sldId id="1453" r:id="rId58"/>
    <p:sldId id="1454" r:id="rId59"/>
    <p:sldId id="1455" r:id="rId60"/>
    <p:sldId id="1456" r:id="rId61"/>
    <p:sldId id="1457" r:id="rId62"/>
    <p:sldId id="1458" r:id="rId63"/>
    <p:sldId id="1460" r:id="rId64"/>
    <p:sldId id="1463" r:id="rId65"/>
    <p:sldId id="1461" r:id="rId66"/>
    <p:sldId id="1462" r:id="rId67"/>
    <p:sldId id="1464" r:id="rId68"/>
    <p:sldId id="1465" r:id="rId69"/>
    <p:sldId id="1466" r:id="rId70"/>
    <p:sldId id="1467" r:id="rId71"/>
    <p:sldId id="1468" r:id="rId72"/>
    <p:sldId id="1469" r:id="rId73"/>
    <p:sldId id="1470" r:id="rId74"/>
    <p:sldId id="1471" r:id="rId75"/>
    <p:sldId id="1472" r:id="rId76"/>
    <p:sldId id="1473" r:id="rId77"/>
    <p:sldId id="1474" r:id="rId78"/>
    <p:sldId id="1476" r:id="rId79"/>
    <p:sldId id="1477" r:id="rId80"/>
    <p:sldId id="1478" r:id="rId81"/>
    <p:sldId id="1479" r:id="rId82"/>
    <p:sldId id="1480" r:id="rId83"/>
    <p:sldId id="1481" r:id="rId84"/>
    <p:sldId id="1482" r:id="rId85"/>
    <p:sldId id="1483" r:id="rId86"/>
    <p:sldId id="1484" r:id="rId87"/>
    <p:sldId id="1485" r:id="rId88"/>
    <p:sldId id="1486" r:id="rId89"/>
    <p:sldId id="1487" r:id="rId90"/>
    <p:sldId id="1488" r:id="rId91"/>
    <p:sldId id="1489" r:id="rId92"/>
    <p:sldId id="1490" r:id="rId93"/>
    <p:sldId id="1491" r:id="rId94"/>
    <p:sldId id="1492" r:id="rId95"/>
    <p:sldId id="1493" r:id="rId96"/>
    <p:sldId id="1494" r:id="rId97"/>
    <p:sldId id="1495" r:id="rId98"/>
    <p:sldId id="1497" r:id="rId99"/>
    <p:sldId id="1498" r:id="rId100"/>
    <p:sldId id="1501" r:id="rId101"/>
    <p:sldId id="1502" r:id="rId102"/>
    <p:sldId id="1496" r:id="rId103"/>
    <p:sldId id="1500" r:id="rId104"/>
    <p:sldId id="1503" r:id="rId105"/>
    <p:sldId id="1504" r:id="rId106"/>
    <p:sldId id="1505" r:id="rId107"/>
    <p:sldId id="1506" r:id="rId108"/>
    <p:sldId id="1507" r:id="rId109"/>
    <p:sldId id="1508" r:id="rId110"/>
    <p:sldId id="1509" r:id="rId111"/>
    <p:sldId id="1511" r:id="rId112"/>
    <p:sldId id="1512" r:id="rId113"/>
    <p:sldId id="1513" r:id="rId114"/>
    <p:sldId id="1514" r:id="rId115"/>
    <p:sldId id="1515" r:id="rId116"/>
    <p:sldId id="1517" r:id="rId117"/>
    <p:sldId id="1519" r:id="rId118"/>
    <p:sldId id="1516" r:id="rId119"/>
    <p:sldId id="1520" r:id="rId120"/>
    <p:sldId id="1521" r:id="rId121"/>
  </p:sldIdLst>
  <p:sldSz cx="9144000" cy="5143500" type="screen16x9"/>
  <p:notesSz cx="7315200" cy="9601200"/>
  <p:defaultTextStyle>
    <a:defPPr>
      <a:defRPr lang="en-US"/>
    </a:defPPr>
    <a:lvl1pPr algn="l" rtl="0" fontAlgn="base">
      <a:spcBef>
        <a:spcPct val="0"/>
      </a:spcBef>
      <a:spcAft>
        <a:spcPct val="0"/>
      </a:spcAft>
      <a:defRPr sz="2000" b="1" kern="1200">
        <a:solidFill>
          <a:schemeClr val="tx1"/>
        </a:solidFill>
        <a:latin typeface="Times New Roman" pitchFamily="18" charset="0"/>
        <a:ea typeface="+mn-ea"/>
        <a:cs typeface="Arial" charset="0"/>
      </a:defRPr>
    </a:lvl1pPr>
    <a:lvl2pPr marL="388273" indent="1353" algn="l" rtl="0" fontAlgn="base">
      <a:spcBef>
        <a:spcPct val="0"/>
      </a:spcBef>
      <a:spcAft>
        <a:spcPct val="0"/>
      </a:spcAft>
      <a:defRPr sz="2000" b="1" kern="1200">
        <a:solidFill>
          <a:schemeClr val="tx1"/>
        </a:solidFill>
        <a:latin typeface="Times New Roman" pitchFamily="18" charset="0"/>
        <a:ea typeface="+mn-ea"/>
        <a:cs typeface="Arial" charset="0"/>
      </a:defRPr>
    </a:lvl2pPr>
    <a:lvl3pPr marL="777899" indent="1353" algn="l" rtl="0" fontAlgn="base">
      <a:spcBef>
        <a:spcPct val="0"/>
      </a:spcBef>
      <a:spcAft>
        <a:spcPct val="0"/>
      </a:spcAft>
      <a:defRPr sz="2000" b="1" kern="1200">
        <a:solidFill>
          <a:schemeClr val="tx1"/>
        </a:solidFill>
        <a:latin typeface="Times New Roman" pitchFamily="18" charset="0"/>
        <a:ea typeface="+mn-ea"/>
        <a:cs typeface="Arial" charset="0"/>
      </a:defRPr>
    </a:lvl3pPr>
    <a:lvl4pPr marL="1167525" indent="1353" algn="l" rtl="0" fontAlgn="base">
      <a:spcBef>
        <a:spcPct val="0"/>
      </a:spcBef>
      <a:spcAft>
        <a:spcPct val="0"/>
      </a:spcAft>
      <a:defRPr sz="2000" b="1" kern="1200">
        <a:solidFill>
          <a:schemeClr val="tx1"/>
        </a:solidFill>
        <a:latin typeface="Times New Roman" pitchFamily="18" charset="0"/>
        <a:ea typeface="+mn-ea"/>
        <a:cs typeface="Arial" charset="0"/>
      </a:defRPr>
    </a:lvl4pPr>
    <a:lvl5pPr marL="1557151" indent="1353" algn="l" rtl="0" fontAlgn="base">
      <a:spcBef>
        <a:spcPct val="0"/>
      </a:spcBef>
      <a:spcAft>
        <a:spcPct val="0"/>
      </a:spcAft>
      <a:defRPr sz="2000" b="1" kern="1200">
        <a:solidFill>
          <a:schemeClr val="tx1"/>
        </a:solidFill>
        <a:latin typeface="Times New Roman" pitchFamily="18" charset="0"/>
        <a:ea typeface="+mn-ea"/>
        <a:cs typeface="Arial" charset="0"/>
      </a:defRPr>
    </a:lvl5pPr>
    <a:lvl6pPr marL="1948129" algn="l" defTabSz="779252" rtl="0" eaLnBrk="1" latinLnBrk="0" hangingPunct="1">
      <a:defRPr sz="2000" b="1" kern="1200">
        <a:solidFill>
          <a:schemeClr val="tx1"/>
        </a:solidFill>
        <a:latin typeface="Times New Roman" pitchFamily="18" charset="0"/>
        <a:ea typeface="+mn-ea"/>
        <a:cs typeface="Arial" charset="0"/>
      </a:defRPr>
    </a:lvl6pPr>
    <a:lvl7pPr marL="2337755" algn="l" defTabSz="779252" rtl="0" eaLnBrk="1" latinLnBrk="0" hangingPunct="1">
      <a:defRPr sz="2000" b="1" kern="1200">
        <a:solidFill>
          <a:schemeClr val="tx1"/>
        </a:solidFill>
        <a:latin typeface="Times New Roman" pitchFamily="18" charset="0"/>
        <a:ea typeface="+mn-ea"/>
        <a:cs typeface="Arial" charset="0"/>
      </a:defRPr>
    </a:lvl7pPr>
    <a:lvl8pPr marL="2727381" algn="l" defTabSz="779252" rtl="0" eaLnBrk="1" latinLnBrk="0" hangingPunct="1">
      <a:defRPr sz="2000" b="1" kern="1200">
        <a:solidFill>
          <a:schemeClr val="tx1"/>
        </a:solidFill>
        <a:latin typeface="Times New Roman" pitchFamily="18" charset="0"/>
        <a:ea typeface="+mn-ea"/>
        <a:cs typeface="Arial" charset="0"/>
      </a:defRPr>
    </a:lvl8pPr>
    <a:lvl9pPr marL="3117007" algn="l" defTabSz="779252" rtl="0" eaLnBrk="1" latinLnBrk="0" hangingPunct="1">
      <a:defRPr sz="2000" b="1"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CC"/>
    <a:srgbClr val="000099"/>
    <a:srgbClr val="DCDBDF"/>
    <a:srgbClr val="006600"/>
    <a:srgbClr val="666633"/>
    <a:srgbClr val="336600"/>
    <a:srgbClr val="FFFF6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3" autoAdjust="0"/>
    <p:restoredTop sz="94306" autoAdjust="0"/>
  </p:normalViewPr>
  <p:slideViewPr>
    <p:cSldViewPr snapToGrid="0">
      <p:cViewPr>
        <p:scale>
          <a:sx n="75" d="100"/>
          <a:sy n="75" d="100"/>
        </p:scale>
        <p:origin x="-966" y="-29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884" y="-78"/>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user\anubhap\Desktop\Book1.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3.1046267873309028E-3"/>
          <c:y val="0.18300925925925901"/>
          <c:w val="0.99689537321266908"/>
          <c:h val="0.54955234762321403"/>
        </c:manualLayout>
      </c:layout>
      <c:barChart>
        <c:barDir val="col"/>
        <c:grouping val="clustered"/>
        <c:varyColors val="0"/>
        <c:ser>
          <c:idx val="0"/>
          <c:order val="0"/>
          <c:tx>
            <c:strRef>
              <c:f>Sheet1!$C$68</c:f>
              <c:strCache>
                <c:ptCount val="1"/>
              </c:strCache>
            </c:strRef>
          </c:tx>
          <c:invertIfNegative val="0"/>
          <c:dLbls>
            <c:txPr>
              <a:bodyPr rot="0" vert="horz"/>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Sheet1!$B$69:$B$78</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Sheet1!$C$69:$C$78</c:f>
              <c:numCache>
                <c:formatCode>0.00%</c:formatCode>
                <c:ptCount val="10"/>
                <c:pt idx="0">
                  <c:v>0.32500000000000001</c:v>
                </c:pt>
                <c:pt idx="1">
                  <c:v>0.17599999999999999</c:v>
                </c:pt>
                <c:pt idx="2">
                  <c:v>0.114</c:v>
                </c:pt>
                <c:pt idx="3">
                  <c:v>8.1000000000000003E-2</c:v>
                </c:pt>
                <c:pt idx="4">
                  <c:v>6.0999999999999999E-2</c:v>
                </c:pt>
                <c:pt idx="5">
                  <c:v>4.3999999999999997E-2</c:v>
                </c:pt>
                <c:pt idx="6">
                  <c:v>3.5000000000000003E-2</c:v>
                </c:pt>
                <c:pt idx="7">
                  <c:v>3.1E-2</c:v>
                </c:pt>
                <c:pt idx="8">
                  <c:v>2.5999999999999999E-2</c:v>
                </c:pt>
                <c:pt idx="9">
                  <c:v>2.4E-2</c:v>
                </c:pt>
              </c:numCache>
            </c:numRef>
          </c:val>
          <c:extLst xmlns:c16r2="http://schemas.microsoft.com/office/drawing/2015/06/chart">
            <c:ext xmlns:c16="http://schemas.microsoft.com/office/drawing/2014/chart" uri="{C3380CC4-5D6E-409C-BE32-E72D297353CC}">
              <c16:uniqueId val="{00000000-7799-4887-8FE1-AABC6A13AF46}"/>
            </c:ext>
          </c:extLst>
        </c:ser>
        <c:dLbls>
          <c:showLegendKey val="0"/>
          <c:showVal val="1"/>
          <c:showCatName val="0"/>
          <c:showSerName val="0"/>
          <c:showPercent val="0"/>
          <c:showBubbleSize val="0"/>
        </c:dLbls>
        <c:gapWidth val="150"/>
        <c:overlap val="-25"/>
        <c:axId val="176250880"/>
        <c:axId val="176252032"/>
      </c:barChart>
      <c:catAx>
        <c:axId val="176250880"/>
        <c:scaling>
          <c:orientation val="minMax"/>
        </c:scaling>
        <c:delete val="0"/>
        <c:axPos val="b"/>
        <c:numFmt formatCode="General" sourceLinked="1"/>
        <c:majorTickMark val="none"/>
        <c:minorTickMark val="none"/>
        <c:tickLblPos val="nextTo"/>
        <c:txPr>
          <a:bodyPr rot="-60000000" vert="horz"/>
          <a:lstStyle/>
          <a:p>
            <a:pPr>
              <a:defRPr/>
            </a:pPr>
            <a:endParaRPr lang="en-US"/>
          </a:p>
        </c:txPr>
        <c:crossAx val="176252032"/>
        <c:crosses val="autoZero"/>
        <c:auto val="1"/>
        <c:lblAlgn val="ctr"/>
        <c:lblOffset val="100"/>
        <c:noMultiLvlLbl val="0"/>
      </c:catAx>
      <c:valAx>
        <c:axId val="176252032"/>
        <c:scaling>
          <c:orientation val="minMax"/>
        </c:scaling>
        <c:delete val="1"/>
        <c:axPos val="l"/>
        <c:numFmt formatCode="0.00%" sourceLinked="1"/>
        <c:majorTickMark val="none"/>
        <c:minorTickMark val="none"/>
        <c:tickLblPos val="nextTo"/>
        <c:crossAx val="176250880"/>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dirty="0" smtClean="0">
                <a:solidFill>
                  <a:srgbClr val="0070C0"/>
                </a:solidFill>
              </a:rPr>
              <a:t>Quality</a:t>
            </a:r>
            <a:r>
              <a:rPr lang="en-US" sz="1800" baseline="0" dirty="0" smtClean="0">
                <a:solidFill>
                  <a:srgbClr val="0070C0"/>
                </a:solidFill>
              </a:rPr>
              <a:t> Score</a:t>
            </a:r>
            <a:endParaRPr lang="en-US" sz="1800" dirty="0">
              <a:solidFill>
                <a:srgbClr val="0070C0"/>
              </a:solidFill>
            </a:endParaRPr>
          </a:p>
        </c:rich>
      </c:tx>
      <c:layout/>
      <c:overlay val="0"/>
    </c:title>
    <c:autoTitleDeleted val="0"/>
    <c:plotArea>
      <c:layout>
        <c:manualLayout>
          <c:layoutTarget val="inner"/>
          <c:xMode val="edge"/>
          <c:yMode val="edge"/>
          <c:x val="0.15276548201745052"/>
          <c:y val="0.21509305042809435"/>
          <c:w val="0.74514471164077467"/>
          <c:h val="0.77300044650076416"/>
        </c:manualLayout>
      </c:layout>
      <c:pieChart>
        <c:varyColors val="1"/>
        <c:ser>
          <c:idx val="0"/>
          <c:order val="0"/>
          <c:tx>
            <c:strRef>
              <c:f>Sheet1!$B$1</c:f>
              <c:strCache>
                <c:ptCount val="1"/>
                <c:pt idx="0">
                  <c:v>%</c:v>
                </c:pt>
              </c:strCache>
            </c:strRef>
          </c:tx>
          <c:dPt>
            <c:idx val="0"/>
            <c:bubble3D val="0"/>
            <c:extLst xmlns:c16r2="http://schemas.microsoft.com/office/drawing/2015/06/chart">
              <c:ext xmlns:c16="http://schemas.microsoft.com/office/drawing/2014/chart" uri="{C3380CC4-5D6E-409C-BE32-E72D297353CC}">
                <c16:uniqueId val="{00000001-8291-D549-8B34-1B3576256C1C}"/>
              </c:ext>
            </c:extLst>
          </c:dPt>
          <c:dPt>
            <c:idx val="1"/>
            <c:bubble3D val="0"/>
            <c:extLst xmlns:c16r2="http://schemas.microsoft.com/office/drawing/2015/06/chart">
              <c:ext xmlns:c16="http://schemas.microsoft.com/office/drawing/2014/chart" uri="{C3380CC4-5D6E-409C-BE32-E72D297353CC}">
                <c16:uniqueId val="{00000003-8291-D549-8B34-1B3576256C1C}"/>
              </c:ext>
            </c:extLst>
          </c:dPt>
          <c:dPt>
            <c:idx val="2"/>
            <c:bubble3D val="0"/>
            <c:spPr/>
            <c:extLst xmlns:c16r2="http://schemas.microsoft.com/office/drawing/2015/06/chart">
              <c:ext xmlns:c16="http://schemas.microsoft.com/office/drawing/2014/chart" uri="{C3380CC4-5D6E-409C-BE32-E72D297353CC}">
                <c16:uniqueId val="{00000005-8291-D549-8B34-1B3576256C1C}"/>
              </c:ext>
            </c:extLst>
          </c:dPt>
          <c:dLbls>
            <c:dLbl>
              <c:idx val="0"/>
              <c:layout>
                <c:manualLayout>
                  <c:x val="-0.12953846563098531"/>
                  <c:y val="0.14591854700151832"/>
                </c:manualLayout>
              </c:layout>
              <c:showLegendKey val="0"/>
              <c:showVal val="0"/>
              <c:showCatName val="0"/>
              <c:showSerName val="0"/>
              <c:showPercent val="1"/>
              <c:showBubbleSize val="0"/>
            </c:dLbl>
            <c:dLbl>
              <c:idx val="1"/>
              <c:layout>
                <c:manualLayout>
                  <c:x val="-0.15354756331134284"/>
                  <c:y val="-9.458724067495021E-2"/>
                </c:manualLayout>
              </c:layout>
              <c:tx>
                <c:rich>
                  <a:bodyPr/>
                  <a:lstStyle/>
                  <a:p>
                    <a:r>
                      <a:rPr lang="en-US" sz="1400" dirty="0" smtClean="0"/>
                      <a:t>25%</a:t>
                    </a:r>
                    <a:endParaRPr lang="en-US" dirty="0"/>
                  </a:p>
                </c:rich>
              </c:tx>
              <c:showLegendKey val="0"/>
              <c:showVal val="0"/>
              <c:showCatName val="0"/>
              <c:showSerName val="0"/>
              <c:showPercent val="1"/>
              <c:showBubbleSize val="0"/>
              <c:separator>
</c:separator>
            </c:dLbl>
            <c:dLbl>
              <c:idx val="2"/>
              <c:layout>
                <c:manualLayout>
                  <c:x val="0.21560970419238135"/>
                  <c:y val="-3.2101418040065853E-2"/>
                </c:manualLayout>
              </c:layout>
              <c:showLegendKey val="0"/>
              <c:showVal val="0"/>
              <c:showCatName val="0"/>
              <c:showSerName val="0"/>
              <c:showPercent val="1"/>
              <c:showBubbleSize val="0"/>
            </c:dLbl>
            <c:txPr>
              <a:bodyPr/>
              <a:lstStyle/>
              <a:p>
                <a:pPr>
                  <a:defRPr sz="1400">
                    <a:solidFill>
                      <a:schemeClr val="bg1"/>
                    </a:solidFill>
                  </a:defRPr>
                </a:pPr>
                <a:endParaRPr lang="en-US"/>
              </a:p>
            </c:txPr>
            <c:showLegendKey val="0"/>
            <c:showVal val="0"/>
            <c:showCatName val="0"/>
            <c:showSerName val="0"/>
            <c:showPercent val="1"/>
            <c:showBubbleSize val="0"/>
            <c:showLeaderLines val="1"/>
          </c:dLbls>
          <c:cat>
            <c:strRef>
              <c:f>Sheet1!$A$2:$A$4</c:f>
              <c:strCache>
                <c:ptCount val="3"/>
                <c:pt idx="0">
                  <c:v>LANDING PAGE</c:v>
                </c:pt>
                <c:pt idx="1">
                  <c:v>RELEVENCY</c:v>
                </c:pt>
                <c:pt idx="2">
                  <c:v>CTR</c:v>
                </c:pt>
              </c:strCache>
            </c:strRef>
          </c:cat>
          <c:val>
            <c:numRef>
              <c:f>Sheet1!$B$2:$B$4</c:f>
              <c:numCache>
                <c:formatCode>General</c:formatCode>
                <c:ptCount val="3"/>
                <c:pt idx="0">
                  <c:v>20</c:v>
                </c:pt>
                <c:pt idx="1">
                  <c:v>25</c:v>
                </c:pt>
                <c:pt idx="2">
                  <c:v>55</c:v>
                </c:pt>
              </c:numCache>
            </c:numRef>
          </c:val>
          <c:extLst xmlns:c16r2="http://schemas.microsoft.com/office/drawing/2015/06/chart">
            <c:ext xmlns:c16="http://schemas.microsoft.com/office/drawing/2014/chart" uri="{C3380CC4-5D6E-409C-BE32-E72D297353CC}">
              <c16:uniqueId val="{00000006-8291-D549-8B34-1B3576256C1C}"/>
            </c:ext>
          </c:extLst>
        </c:ser>
        <c:dLbls>
          <c:showLegendKey val="0"/>
          <c:showVal val="0"/>
          <c:showCatName val="0"/>
          <c:showSerName val="0"/>
          <c:showPercent val="1"/>
          <c:showBubbleSize val="0"/>
          <c:showLeaderLines val="1"/>
        </c:dLbls>
        <c:firstSliceAng val="0"/>
      </c:pieChart>
    </c:plotArea>
    <c:legend>
      <c:legendPos val="t"/>
      <c:layout/>
      <c:overlay val="0"/>
      <c:txPr>
        <a:bodyPr/>
        <a:lstStyle/>
        <a:p>
          <a:pPr>
            <a:defRPr sz="1200"/>
          </a:pPr>
          <a:endParaRPr lang="en-US"/>
        </a:p>
      </c:txPr>
    </c:legend>
    <c:plotVisOnly val="1"/>
    <c:dispBlanksAs val="gap"/>
    <c:showDLblsOverMax val="0"/>
  </c:chart>
  <c:spPr>
    <a:noFill/>
    <a:ln>
      <a:noFill/>
    </a:ln>
  </c:spPr>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0.19648</cdr:x>
      <cdr:y>0.88142</cdr:y>
    </cdr:from>
    <cdr:to>
      <cdr:x>0.75257</cdr:x>
      <cdr:y>0.98554</cdr:y>
    </cdr:to>
    <cdr:sp macro="" textlink="">
      <cdr:nvSpPr>
        <cdr:cNvPr id="2" name="TextBox 1"/>
        <cdr:cNvSpPr txBox="1"/>
      </cdr:nvSpPr>
      <cdr:spPr>
        <a:xfrm xmlns:a="http://schemas.openxmlformats.org/drawingml/2006/main">
          <a:off x="1636201" y="2569028"/>
          <a:ext cx="4630879" cy="30347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IN" sz="1600" dirty="0"/>
            <a:t>Google </a:t>
          </a:r>
          <a:r>
            <a:rPr lang="en-IN" sz="1600" dirty="0" smtClean="0"/>
            <a:t>PageRank</a:t>
          </a:r>
          <a:endParaRPr lang="en-IN" sz="1600" dirty="0"/>
        </a:p>
      </cdr:txBody>
    </cdr:sp>
  </cdr:relSizeAnchor>
  <cdr:relSizeAnchor xmlns:cdr="http://schemas.openxmlformats.org/drawingml/2006/chartDrawing">
    <cdr:from>
      <cdr:x>0.37232</cdr:x>
      <cdr:y>0.6682</cdr:y>
    </cdr:from>
    <cdr:to>
      <cdr:x>0.54415</cdr:x>
      <cdr:y>1</cdr:y>
    </cdr:to>
    <cdr:sp macro="" textlink="">
      <cdr:nvSpPr>
        <cdr:cNvPr id="3" name="TextBox 2"/>
        <cdr:cNvSpPr txBox="1"/>
      </cdr:nvSpPr>
      <cdr:spPr>
        <a:xfrm xmlns:a="http://schemas.openxmlformats.org/drawingml/2006/main">
          <a:off x="1981200" y="24892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0.30788</cdr:x>
      <cdr:y>0.07373</cdr:y>
    </cdr:from>
    <cdr:to>
      <cdr:x>0.68258</cdr:x>
      <cdr:y>0.18894</cdr:y>
    </cdr:to>
    <cdr:sp macro="" textlink="">
      <cdr:nvSpPr>
        <cdr:cNvPr id="4" name="TextBox 3"/>
        <cdr:cNvSpPr txBox="1"/>
      </cdr:nvSpPr>
      <cdr:spPr>
        <a:xfrm xmlns:a="http://schemas.openxmlformats.org/drawingml/2006/main">
          <a:off x="1638300" y="203200"/>
          <a:ext cx="1993900" cy="317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2000" b="1" dirty="0">
              <a:solidFill>
                <a:srgbClr val="00B050"/>
              </a:solidFill>
            </a:rPr>
            <a:t>Average Traffic Share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a:p>
        </p:txBody>
      </p:sp>
      <p:sp>
        <p:nvSpPr>
          <p:cNvPr id="26627"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latin typeface="Arial" pitchFamily="34" charset="0"/>
                <a:cs typeface="Arial" pitchFamily="34" charset="0"/>
              </a:defRPr>
            </a:lvl1pPr>
          </a:lstStyle>
          <a:p>
            <a:pPr>
              <a:defRPr/>
            </a:pPr>
            <a:r>
              <a:rPr lang="en-US" dirty="0"/>
              <a:t>Digital Marketing (MCA-128)</a:t>
            </a:r>
          </a:p>
        </p:txBody>
      </p:sp>
      <p:sp>
        <p:nvSpPr>
          <p:cNvPr id="26628" name="Rectangle 4"/>
          <p:cNvSpPr>
            <a:spLocks noGrp="1" noChangeArrowheads="1"/>
          </p:cNvSpPr>
          <p:nvPr>
            <p:ph type="ftr" sz="quarter" idx="2"/>
          </p:nvPr>
        </p:nvSpPr>
        <p:spPr bwMode="auto">
          <a:xfrm>
            <a:off x="0" y="8832850"/>
            <a:ext cx="6265863"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b="0">
                <a:latin typeface="Arial" pitchFamily="34" charset="0"/>
                <a:cs typeface="Arial" pitchFamily="34" charset="0"/>
              </a:defRPr>
            </a:lvl1pPr>
          </a:lstStyle>
          <a:p>
            <a:pPr>
              <a:defRPr/>
            </a:pPr>
            <a:r>
              <a:rPr lang="en-US"/>
              <a:t>© Bharati Vidyapeeth’s Institute of Computer Applications and Management, New Delhi-63, by Dr. Sunil Pratap Singh</a:t>
            </a:r>
          </a:p>
        </p:txBody>
      </p:sp>
      <p:sp>
        <p:nvSpPr>
          <p:cNvPr id="5" name="Slide Number Placeholder 4"/>
          <p:cNvSpPr>
            <a:spLocks noGrp="1"/>
          </p:cNvSpPr>
          <p:nvPr>
            <p:ph type="sldNum" sz="quarter" idx="3"/>
          </p:nvPr>
        </p:nvSpPr>
        <p:spPr>
          <a:xfrm>
            <a:off x="6410325" y="8832850"/>
            <a:ext cx="904875" cy="481013"/>
          </a:xfrm>
          <a:prstGeom prst="rect">
            <a:avLst/>
          </a:prstGeom>
        </p:spPr>
        <p:txBody>
          <a:bodyPr vert="horz" wrap="square" lIns="91440" tIns="45720" rIns="91440" bIns="45720" numCol="1" anchor="b" anchorCtr="0" compatLnSpc="1">
            <a:prstTxWarp prst="textNoShape">
              <a:avLst/>
            </a:prstTxWarp>
          </a:bodyPr>
          <a:lstStyle>
            <a:lvl1pPr algn="r">
              <a:defRPr sz="900" b="0">
                <a:latin typeface="Arial" pitchFamily="34" charset="0"/>
                <a:cs typeface="Arial" pitchFamily="34" charset="0"/>
              </a:defRPr>
            </a:lvl1pPr>
          </a:lstStyle>
          <a:p>
            <a:pPr>
              <a:defRPr/>
            </a:pPr>
            <a:r>
              <a:rPr lang="en-US"/>
              <a:t>U1.</a:t>
            </a:r>
            <a:fld id="{9B33F9C5-F45A-497A-BB3A-D08F23AAE931}" type="slidenum">
              <a:rPr lang="en-US"/>
              <a:pPr>
                <a:defRPr/>
              </a:pPr>
              <a:t>‹#›</a:t>
            </a:fld>
            <a:r>
              <a:rPr lang="en-US"/>
              <a:t> </a:t>
            </a:r>
          </a:p>
        </p:txBody>
      </p:sp>
    </p:spTree>
    <p:extLst>
      <p:ext uri="{BB962C8B-B14F-4D97-AF65-F5344CB8AC3E}">
        <p14:creationId xmlns:p14="http://schemas.microsoft.com/office/powerpoint/2010/main" val="83585790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cs typeface="Arial" pitchFamily="34" charset="0"/>
              </a:defRPr>
            </a:lvl1pPr>
          </a:lstStyle>
          <a:p>
            <a:pPr>
              <a:defRPr/>
            </a:pPr>
            <a:r>
              <a:rPr lang="en-US"/>
              <a:t>Enterprise Computing with Java (MCA-305)</a:t>
            </a:r>
          </a:p>
        </p:txBody>
      </p:sp>
      <p:sp>
        <p:nvSpPr>
          <p:cNvPr id="41988" name="Rectangle 4"/>
          <p:cNvSpPr>
            <a:spLocks noGrp="1" noRot="1" noChangeAspect="1" noChangeArrowheads="1" noTextEdit="1"/>
          </p:cNvSpPr>
          <p:nvPr>
            <p:ph type="sldImg" idx="2"/>
          </p:nvPr>
        </p:nvSpPr>
        <p:spPr bwMode="auto">
          <a:xfrm>
            <a:off x="46355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cs typeface="Arial" pitchFamily="34" charset="0"/>
              </a:defRPr>
            </a:lvl1pPr>
          </a:lstStyle>
          <a:p>
            <a:pPr>
              <a:defRPr/>
            </a:pPr>
            <a:r>
              <a:rPr lang="en-US"/>
              <a:t>© Bharati Vidyapeeth’s Institute of Computer Applications and Management, New Delhi-63, by Dr. Sunil Pratap Singh</a:t>
            </a:r>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cs typeface="+mn-cs"/>
              </a:defRPr>
            </a:lvl1pPr>
          </a:lstStyle>
          <a:p>
            <a:pPr>
              <a:defRPr/>
            </a:pPr>
            <a:fld id="{BD800C83-4C79-4150-9A26-6D9FADE0EDCF}" type="slidenum">
              <a:rPr lang="en-US"/>
              <a:pPr>
                <a:defRPr/>
              </a:pPr>
              <a:t>‹#›</a:t>
            </a:fld>
            <a:endParaRPr lang="en-US"/>
          </a:p>
        </p:txBody>
      </p:sp>
    </p:spTree>
    <p:extLst>
      <p:ext uri="{BB962C8B-B14F-4D97-AF65-F5344CB8AC3E}">
        <p14:creationId xmlns:p14="http://schemas.microsoft.com/office/powerpoint/2010/main" val="111884241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1pPr>
    <a:lvl2pPr marL="388273"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2pPr>
    <a:lvl3pPr marL="777899"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3pPr>
    <a:lvl4pPr marL="1167525"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4pPr>
    <a:lvl5pPr marL="1557151"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5pPr>
    <a:lvl6pPr marL="1947686" algn="l" defTabSz="779074" rtl="0" eaLnBrk="1" latinLnBrk="0" hangingPunct="1">
      <a:defRPr sz="1000" kern="1200">
        <a:solidFill>
          <a:schemeClr val="tx1"/>
        </a:solidFill>
        <a:latin typeface="+mn-lt"/>
        <a:ea typeface="+mn-ea"/>
        <a:cs typeface="+mn-cs"/>
      </a:defRPr>
    </a:lvl6pPr>
    <a:lvl7pPr marL="2337223" algn="l" defTabSz="779074" rtl="0" eaLnBrk="1" latinLnBrk="0" hangingPunct="1">
      <a:defRPr sz="1000" kern="1200">
        <a:solidFill>
          <a:schemeClr val="tx1"/>
        </a:solidFill>
        <a:latin typeface="+mn-lt"/>
        <a:ea typeface="+mn-ea"/>
        <a:cs typeface="+mn-cs"/>
      </a:defRPr>
    </a:lvl7pPr>
    <a:lvl8pPr marL="2726760" algn="l" defTabSz="779074" rtl="0" eaLnBrk="1" latinLnBrk="0" hangingPunct="1">
      <a:defRPr sz="1000" kern="1200">
        <a:solidFill>
          <a:schemeClr val="tx1"/>
        </a:solidFill>
        <a:latin typeface="+mn-lt"/>
        <a:ea typeface="+mn-ea"/>
        <a:cs typeface="+mn-cs"/>
      </a:defRPr>
    </a:lvl8pPr>
    <a:lvl9pPr marL="3116298" algn="l" defTabSz="779074"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cs typeface="Arial" charset="0"/>
            </a:endParaRPr>
          </a:p>
        </p:txBody>
      </p:sp>
      <p:sp>
        <p:nvSpPr>
          <p:cNvPr id="4" name="Slide Number Placeholder 3"/>
          <p:cNvSpPr txBox="1">
            <a:spLocks noGrp="1"/>
          </p:cNvSpPr>
          <p:nvPr/>
        </p:nvSpPr>
        <p:spPr bwMode="auto">
          <a:xfrm>
            <a:off x="4143375" y="9118600"/>
            <a:ext cx="3170238" cy="481013"/>
          </a:xfrm>
          <a:prstGeom prst="rect">
            <a:avLst/>
          </a:prstGeom>
          <a:noFill/>
          <a:ln>
            <a:miter lim="800000"/>
            <a:headEnd/>
            <a:tailEnd/>
          </a:ln>
        </p:spPr>
        <p:txBody>
          <a:bodyPr anchor="b"/>
          <a:lstStyle/>
          <a:p>
            <a:pPr algn="r" eaLnBrk="0" hangingPunct="0">
              <a:defRPr/>
            </a:pPr>
            <a:fld id="{618A4293-AE71-495D-828F-3934B323B756}" type="slidenum">
              <a:rPr lang="en-US" sz="1200" b="0">
                <a:cs typeface="+mn-cs"/>
              </a:rPr>
              <a:pPr algn="r" eaLnBrk="0" hangingPunct="0">
                <a:defRPr/>
              </a:pPr>
              <a:t>1</a:t>
            </a:fld>
            <a:endParaRPr lang="en-US" sz="1200" b="0" dirty="0">
              <a:cs typeface="+mn-cs"/>
            </a:endParaRPr>
          </a:p>
        </p:txBody>
      </p:sp>
      <p:sp>
        <p:nvSpPr>
          <p:cNvPr id="17101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smtClean="0"/>
              <a:t>© Bharati Vidyapeeth’s Institute of Computer Applications and Management, New Delhi-63, by Dr. Sunil Pratap Singh</a:t>
            </a:r>
          </a:p>
        </p:txBody>
      </p:sp>
      <p:sp>
        <p:nvSpPr>
          <p:cNvPr id="171014"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endParaRPr lang="en-US" sz="1200" b="0" smtClean="0"/>
          </a:p>
        </p:txBody>
      </p:sp>
      <p:sp>
        <p:nvSpPr>
          <p:cNvPr id="171015" name="Date Placeholder 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smtClean="0"/>
              <a:t>Enterprise Computing with Java (MCA-305)</a:t>
            </a:r>
          </a:p>
        </p:txBody>
      </p:sp>
      <p:sp>
        <p:nvSpPr>
          <p:cNvPr id="2" name="Slide Number Placeholder 1"/>
          <p:cNvSpPr>
            <a:spLocks noGrp="1"/>
          </p:cNvSpPr>
          <p:nvPr>
            <p:ph type="sldNum" sz="quarter" idx="5"/>
          </p:nvPr>
        </p:nvSpPr>
        <p:spPr/>
        <p:txBody>
          <a:bodyPr/>
          <a:lstStyle/>
          <a:p>
            <a:pPr>
              <a:defRPr/>
            </a:pPr>
            <a:fld id="{4ACB34B0-5B92-44DD-B1C3-4F0D69E8AB46}"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smtClean="0"/>
              <a:t>Enterprise Computing with Java (MCA-305)</a:t>
            </a:r>
            <a:endParaRPr lang="en-US"/>
          </a:p>
        </p:txBody>
      </p:sp>
      <p:sp>
        <p:nvSpPr>
          <p:cNvPr id="6" name="Footer Placeholder 5"/>
          <p:cNvSpPr>
            <a:spLocks noGrp="1"/>
          </p:cNvSpPr>
          <p:nvPr>
            <p:ph type="ftr" sz="quarter" idx="12"/>
          </p:nvPr>
        </p:nvSpPr>
        <p:spPr/>
        <p:txBody>
          <a:bodyPr/>
          <a:lstStyle/>
          <a:p>
            <a:pPr>
              <a:defRPr/>
            </a:pPr>
            <a:r>
              <a:rPr lang="en-US" smtClean="0"/>
              <a:t>© Bharati Vidyapeeth’s Institute of Computer Applications and Management, New Delhi-63, by Dr. Sunil Pratap Singh</a:t>
            </a:r>
            <a:endParaRPr lang="en-US"/>
          </a:p>
        </p:txBody>
      </p:sp>
      <p:sp>
        <p:nvSpPr>
          <p:cNvPr id="7" name="Slide Number Placeholder 6"/>
          <p:cNvSpPr>
            <a:spLocks noGrp="1"/>
          </p:cNvSpPr>
          <p:nvPr>
            <p:ph type="sldNum" sz="quarter" idx="13"/>
          </p:nvPr>
        </p:nvSpPr>
        <p:spPr/>
        <p:txBody>
          <a:bodyPr/>
          <a:lstStyle/>
          <a:p>
            <a:pPr>
              <a:defRPr/>
            </a:pPr>
            <a:fld id="{BD800C83-4C79-4150-9A26-6D9FADE0EDCF}" type="slidenum">
              <a:rPr lang="en-US" smtClean="0"/>
              <a:pPr>
                <a:defRPr/>
              </a:pPr>
              <a:t>13</a:t>
            </a:fld>
            <a:endParaRPr lang="en-US"/>
          </a:p>
        </p:txBody>
      </p:sp>
    </p:spTree>
    <p:extLst>
      <p:ext uri="{BB962C8B-B14F-4D97-AF65-F5344CB8AC3E}">
        <p14:creationId xmlns:p14="http://schemas.microsoft.com/office/powerpoint/2010/main" val="350187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smtClean="0"/>
              <a:t>Enterprise Computing with Java (MCA-305)</a:t>
            </a:r>
            <a:endParaRPr lang="en-US"/>
          </a:p>
        </p:txBody>
      </p:sp>
      <p:sp>
        <p:nvSpPr>
          <p:cNvPr id="6" name="Footer Placeholder 5"/>
          <p:cNvSpPr>
            <a:spLocks noGrp="1"/>
          </p:cNvSpPr>
          <p:nvPr>
            <p:ph type="ftr" sz="quarter" idx="12"/>
          </p:nvPr>
        </p:nvSpPr>
        <p:spPr/>
        <p:txBody>
          <a:bodyPr/>
          <a:lstStyle/>
          <a:p>
            <a:pPr>
              <a:defRPr/>
            </a:pPr>
            <a:r>
              <a:rPr lang="en-US" smtClean="0"/>
              <a:t>© Bharati Vidyapeeth’s Institute of Computer Applications and Management, New Delhi-63, by Dr. Sunil Pratap Singh</a:t>
            </a:r>
            <a:endParaRPr lang="en-US"/>
          </a:p>
        </p:txBody>
      </p:sp>
      <p:sp>
        <p:nvSpPr>
          <p:cNvPr id="7" name="Slide Number Placeholder 6"/>
          <p:cNvSpPr>
            <a:spLocks noGrp="1"/>
          </p:cNvSpPr>
          <p:nvPr>
            <p:ph type="sldNum" sz="quarter" idx="13"/>
          </p:nvPr>
        </p:nvSpPr>
        <p:spPr/>
        <p:txBody>
          <a:bodyPr/>
          <a:lstStyle/>
          <a:p>
            <a:pPr>
              <a:defRPr/>
            </a:pPr>
            <a:fld id="{BD800C83-4C79-4150-9A26-6D9FADE0EDCF}" type="slidenum">
              <a:rPr lang="en-US" smtClean="0"/>
              <a:pPr>
                <a:defRPr/>
              </a:pPr>
              <a:t>14</a:t>
            </a:fld>
            <a:endParaRPr lang="en-US"/>
          </a:p>
        </p:txBody>
      </p:sp>
    </p:spTree>
    <p:extLst>
      <p:ext uri="{BB962C8B-B14F-4D97-AF65-F5344CB8AC3E}">
        <p14:creationId xmlns:p14="http://schemas.microsoft.com/office/powerpoint/2010/main" val="19769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smtClean="0"/>
              <a:t>Enterprise Computing with Java (MCA-305)</a:t>
            </a:r>
            <a:endParaRPr lang="en-US"/>
          </a:p>
        </p:txBody>
      </p:sp>
      <p:sp>
        <p:nvSpPr>
          <p:cNvPr id="6" name="Footer Placeholder 5"/>
          <p:cNvSpPr>
            <a:spLocks noGrp="1"/>
          </p:cNvSpPr>
          <p:nvPr>
            <p:ph type="ftr" sz="quarter" idx="12"/>
          </p:nvPr>
        </p:nvSpPr>
        <p:spPr/>
        <p:txBody>
          <a:bodyPr/>
          <a:lstStyle/>
          <a:p>
            <a:pPr>
              <a:defRPr/>
            </a:pPr>
            <a:r>
              <a:rPr lang="en-US" smtClean="0"/>
              <a:t>© Bharati Vidyapeeth’s Institute of Computer Applications and Management, New Delhi-63, by Dr. Sunil Pratap Singh</a:t>
            </a:r>
            <a:endParaRPr lang="en-US"/>
          </a:p>
        </p:txBody>
      </p:sp>
      <p:sp>
        <p:nvSpPr>
          <p:cNvPr id="7" name="Slide Number Placeholder 6"/>
          <p:cNvSpPr>
            <a:spLocks noGrp="1"/>
          </p:cNvSpPr>
          <p:nvPr>
            <p:ph type="sldNum" sz="quarter" idx="13"/>
          </p:nvPr>
        </p:nvSpPr>
        <p:spPr/>
        <p:txBody>
          <a:bodyPr/>
          <a:lstStyle/>
          <a:p>
            <a:pPr>
              <a:defRPr/>
            </a:pPr>
            <a:fld id="{BD800C83-4C79-4150-9A26-6D9FADE0EDCF}" type="slidenum">
              <a:rPr lang="en-US" smtClean="0"/>
              <a:pPr>
                <a:defRPr/>
              </a:pPr>
              <a:t>26</a:t>
            </a:fld>
            <a:endParaRPr lang="en-US"/>
          </a:p>
        </p:txBody>
      </p:sp>
    </p:spTree>
    <p:extLst>
      <p:ext uri="{BB962C8B-B14F-4D97-AF65-F5344CB8AC3E}">
        <p14:creationId xmlns:p14="http://schemas.microsoft.com/office/powerpoint/2010/main" val="177501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smtClean="0"/>
              <a:t>Enterprise Computing with Java (MCA-305)</a:t>
            </a:r>
            <a:endParaRPr lang="en-US"/>
          </a:p>
        </p:txBody>
      </p:sp>
      <p:sp>
        <p:nvSpPr>
          <p:cNvPr id="6" name="Footer Placeholder 5"/>
          <p:cNvSpPr>
            <a:spLocks noGrp="1"/>
          </p:cNvSpPr>
          <p:nvPr>
            <p:ph type="ftr" sz="quarter" idx="12"/>
          </p:nvPr>
        </p:nvSpPr>
        <p:spPr/>
        <p:txBody>
          <a:bodyPr/>
          <a:lstStyle/>
          <a:p>
            <a:pPr>
              <a:defRPr/>
            </a:pPr>
            <a:r>
              <a:rPr lang="en-US" smtClean="0"/>
              <a:t>© Bharati Vidyapeeth’s Institute of Computer Applications and Management, New Delhi-63, by Dr. Sunil Pratap Singh</a:t>
            </a:r>
            <a:endParaRPr lang="en-US"/>
          </a:p>
        </p:txBody>
      </p:sp>
      <p:sp>
        <p:nvSpPr>
          <p:cNvPr id="7" name="Slide Number Placeholder 6"/>
          <p:cNvSpPr>
            <a:spLocks noGrp="1"/>
          </p:cNvSpPr>
          <p:nvPr>
            <p:ph type="sldNum" sz="quarter" idx="13"/>
          </p:nvPr>
        </p:nvSpPr>
        <p:spPr/>
        <p:txBody>
          <a:bodyPr/>
          <a:lstStyle/>
          <a:p>
            <a:pPr>
              <a:defRPr/>
            </a:pPr>
            <a:fld id="{BD800C83-4C79-4150-9A26-6D9FADE0EDCF}" type="slidenum">
              <a:rPr lang="en-US" smtClean="0"/>
              <a:pPr>
                <a:defRPr/>
              </a:pPr>
              <a:t>102</a:t>
            </a:fld>
            <a:endParaRPr lang="en-US"/>
          </a:p>
        </p:txBody>
      </p:sp>
    </p:spTree>
    <p:extLst>
      <p:ext uri="{BB962C8B-B14F-4D97-AF65-F5344CB8AC3E}">
        <p14:creationId xmlns:p14="http://schemas.microsoft.com/office/powerpoint/2010/main" val="1117277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574009" y="42863"/>
            <a:ext cx="1995982" cy="8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79131" y="4899423"/>
            <a:ext cx="9064869"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1000" dirty="0" smtClean="0">
                <a:solidFill>
                  <a:schemeClr val="bg1"/>
                </a:solidFill>
                <a:latin typeface="Arial" charset="0"/>
              </a:rPr>
              <a:t>© </a:t>
            </a:r>
            <a:r>
              <a:rPr lang="en-US" sz="900" dirty="0" err="1" smtClean="0">
                <a:solidFill>
                  <a:schemeClr val="bg1"/>
                </a:solidFill>
                <a:latin typeface="Arial" charset="0"/>
              </a:rPr>
              <a:t>Bharati</a:t>
            </a:r>
            <a:r>
              <a:rPr lang="en-US" sz="900" dirty="0" smtClean="0">
                <a:solidFill>
                  <a:schemeClr val="bg1"/>
                </a:solidFill>
                <a:latin typeface="Arial" charset="0"/>
              </a:rPr>
              <a:t> </a:t>
            </a:r>
            <a:r>
              <a:rPr lang="en-US" sz="900" dirty="0" err="1" smtClean="0">
                <a:solidFill>
                  <a:schemeClr val="bg1"/>
                </a:solidFill>
                <a:latin typeface="Arial" charset="0"/>
              </a:rPr>
              <a:t>Vidyapeeth’s</a:t>
            </a:r>
            <a:r>
              <a:rPr lang="en-US" sz="900" dirty="0" smtClean="0">
                <a:solidFill>
                  <a:schemeClr val="bg1"/>
                </a:solidFill>
                <a:latin typeface="Arial" charset="0"/>
              </a:rPr>
              <a:t> Institute of Computer Applications and Management, New Delhi-63, by Dr. Sunil Pratap Singh                                                                  U2.</a:t>
            </a:r>
            <a:fld id="{8265CB5C-F460-4A57-B031-B57C6591AB3B}" type="slidenum">
              <a:rPr lang="en-US" sz="900" smtClean="0">
                <a:solidFill>
                  <a:schemeClr val="bg1"/>
                </a:solidFill>
                <a:latin typeface="Arial" charset="0"/>
              </a:rPr>
              <a:pPr eaLnBrk="1" hangingPunct="1">
                <a:spcBef>
                  <a:spcPct val="50000"/>
                </a:spcBef>
                <a:defRPr/>
              </a:pPr>
              <a:t>‹#›</a:t>
            </a:fld>
            <a:r>
              <a:rPr lang="en-US" sz="900" dirty="0" smtClean="0">
                <a:solidFill>
                  <a:schemeClr val="bg1"/>
                </a:solidFill>
                <a:latin typeface="Arial" charset="0"/>
              </a:rPr>
              <a:t>  </a:t>
            </a:r>
          </a:p>
        </p:txBody>
      </p:sp>
      <p:grpSp>
        <p:nvGrpSpPr>
          <p:cNvPr id="6" name="Group 36"/>
          <p:cNvGrpSpPr>
            <a:grpSpLocks/>
          </p:cNvGrpSpPr>
          <p:nvPr userDrawn="1"/>
        </p:nvGrpSpPr>
        <p:grpSpPr bwMode="auto">
          <a:xfrm>
            <a:off x="0" y="956073"/>
            <a:ext cx="9144000" cy="153590"/>
            <a:chOff x="0" y="803"/>
            <a:chExt cx="5760" cy="129"/>
          </a:xfrm>
        </p:grpSpPr>
        <p:sp>
          <p:nvSpPr>
            <p:cNvPr id="7"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8"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headEnd/>
              <a:tailEnd/>
            </a:ln>
          </p:spPr>
          <p:txBody>
            <a:bodyPr wrap="none" anchor="ctr"/>
            <a:lstStyle/>
            <a:p>
              <a:endParaRPr lang="en-US"/>
            </a:p>
          </p:txBody>
        </p:sp>
      </p:grpSp>
      <p:sp>
        <p:nvSpPr>
          <p:cNvPr id="147459" name="Rectangle 3"/>
          <p:cNvSpPr>
            <a:spLocks noGrp="1" noChangeArrowheads="1"/>
          </p:cNvSpPr>
          <p:nvPr>
            <p:ph type="subTitle" idx="1"/>
          </p:nvPr>
        </p:nvSpPr>
        <p:spPr>
          <a:xfrm>
            <a:off x="1389185" y="2007396"/>
            <a:ext cx="6400800" cy="2037160"/>
          </a:xfrm>
        </p:spPr>
        <p:txBody>
          <a:bodyPr/>
          <a:lstStyle>
            <a:lvl1pPr marL="0" indent="0" algn="ctr">
              <a:defRPr>
                <a:latin typeface="+mn-lt"/>
              </a:defRPr>
            </a:lvl1pPr>
          </a:lstStyle>
          <a:p>
            <a:r>
              <a:rPr lang="en-US" dirty="0"/>
              <a:t>Click to edit Master subtitle style</a:t>
            </a:r>
          </a:p>
        </p:txBody>
      </p:sp>
    </p:spTree>
    <p:extLst>
      <p:ext uri="{BB962C8B-B14F-4D97-AF65-F5344CB8AC3E}">
        <p14:creationId xmlns:p14="http://schemas.microsoft.com/office/powerpoint/2010/main" val="120849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946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938" y="205982"/>
            <a:ext cx="2176097" cy="4473178"/>
          </a:xfrm>
          <a:prstGeom prst="rect">
            <a:avLst/>
          </a:prstGeom>
        </p:spPr>
        <p:txBody>
          <a:bodyPr vert="eaVert" lIns="77907" tIns="38953" rIns="77907" bIns="38953"/>
          <a:lstStyle/>
          <a:p>
            <a:r>
              <a:rPr lang="en-US" smtClean="0"/>
              <a:t>Click to edit Master title style</a:t>
            </a:r>
            <a:endParaRPr lang="en-US"/>
          </a:p>
        </p:txBody>
      </p:sp>
      <p:sp>
        <p:nvSpPr>
          <p:cNvPr id="3" name="Vertical Text Placeholder 2"/>
          <p:cNvSpPr>
            <a:spLocks noGrp="1"/>
          </p:cNvSpPr>
          <p:nvPr>
            <p:ph type="body" orient="vert" idx="1"/>
          </p:nvPr>
        </p:nvSpPr>
        <p:spPr>
          <a:xfrm>
            <a:off x="243254" y="205982"/>
            <a:ext cx="6392008" cy="447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301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smtClean="0"/>
              <a:t>Click to edit Master title style</a:t>
            </a:r>
            <a:endParaRPr lang="en-US"/>
          </a:p>
        </p:txBody>
      </p:sp>
      <p:sp>
        <p:nvSpPr>
          <p:cNvPr id="3" name="Text Placeholder 2"/>
          <p:cNvSpPr>
            <a:spLocks noGrp="1"/>
          </p:cNvSpPr>
          <p:nvPr>
            <p:ph type="body" sz="half" idx="1"/>
          </p:nvPr>
        </p:nvSpPr>
        <p:spPr>
          <a:xfrm>
            <a:off x="243254" y="760814"/>
            <a:ext cx="4283320" cy="39183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67250" y="760814"/>
            <a:ext cx="4284785" cy="3918347"/>
          </a:xfrm>
        </p:spPr>
        <p:txBody>
          <a:bodyPr/>
          <a:lstStyle/>
          <a:p>
            <a:pPr lvl="0"/>
            <a:endParaRPr lang="en-US" noProof="0" smtClean="0"/>
          </a:p>
        </p:txBody>
      </p:sp>
    </p:spTree>
    <p:extLst>
      <p:ext uri="{BB962C8B-B14F-4D97-AF65-F5344CB8AC3E}">
        <p14:creationId xmlns:p14="http://schemas.microsoft.com/office/powerpoint/2010/main" val="26452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smtClean="0"/>
              <a:t>Click to edit Master title style</a:t>
            </a:r>
            <a:endParaRPr lang="en-US"/>
          </a:p>
        </p:txBody>
      </p:sp>
      <p:sp>
        <p:nvSpPr>
          <p:cNvPr id="3" name="Text Placeholder 2"/>
          <p:cNvSpPr>
            <a:spLocks noGrp="1"/>
          </p:cNvSpPr>
          <p:nvPr>
            <p:ph type="body" sz="half" idx="1"/>
          </p:nvPr>
        </p:nvSpPr>
        <p:spPr>
          <a:xfrm>
            <a:off x="243254" y="760814"/>
            <a:ext cx="4283320" cy="39183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7250" y="760814"/>
            <a:ext cx="4284785" cy="39183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8279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smtClean="0"/>
              <a:t>Click to edit Master title style</a:t>
            </a:r>
            <a:endParaRPr lang="en-US"/>
          </a:p>
        </p:txBody>
      </p:sp>
      <p:sp>
        <p:nvSpPr>
          <p:cNvPr id="3" name="Text Placeholder 2"/>
          <p:cNvSpPr>
            <a:spLocks noGrp="1"/>
          </p:cNvSpPr>
          <p:nvPr>
            <p:ph type="body" sz="half" idx="1"/>
          </p:nvPr>
        </p:nvSpPr>
        <p:spPr>
          <a:xfrm>
            <a:off x="243254" y="760814"/>
            <a:ext cx="4283320" cy="39183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7250" y="760812"/>
            <a:ext cx="4284785" cy="19014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7250" y="2776542"/>
            <a:ext cx="4284785" cy="19026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919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79131" y="4899423"/>
            <a:ext cx="7904285"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1000" dirty="0" smtClean="0">
                <a:solidFill>
                  <a:schemeClr val="bg1"/>
                </a:solidFill>
                <a:latin typeface="Arial" charset="0"/>
              </a:rPr>
              <a:t>© </a:t>
            </a:r>
            <a:r>
              <a:rPr lang="en-US" sz="900" dirty="0" smtClean="0">
                <a:solidFill>
                  <a:schemeClr val="bg1"/>
                </a:solidFill>
                <a:latin typeface="Arial" charset="0"/>
              </a:rPr>
              <a:t>Bharati Vidyapeeth’s Institute of Computer Applications and Management, New Delhi-63, by Dr. Sunil Pratap Singh</a:t>
            </a:r>
          </a:p>
        </p:txBody>
      </p:sp>
      <p:sp>
        <p:nvSpPr>
          <p:cNvPr id="6" name="Text Box 8"/>
          <p:cNvSpPr txBox="1">
            <a:spLocks noChangeArrowheads="1"/>
          </p:cNvSpPr>
          <p:nvPr userDrawn="1"/>
        </p:nvSpPr>
        <p:spPr bwMode="auto">
          <a:xfrm>
            <a:off x="7536474" y="4894660"/>
            <a:ext cx="14580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r>
              <a:rPr lang="en-US" sz="900" dirty="0" smtClean="0">
                <a:solidFill>
                  <a:schemeClr val="bg1"/>
                </a:solidFill>
                <a:latin typeface="Arial" charset="0"/>
              </a:rPr>
              <a:t>U2.</a:t>
            </a:r>
            <a:fld id="{FA6B1CB2-903B-4B35-95DC-58CD022C002B}" type="slidenum">
              <a:rPr lang="en-US" sz="900" smtClean="0">
                <a:solidFill>
                  <a:schemeClr val="bg1"/>
                </a:solidFill>
                <a:latin typeface="Arial" charset="0"/>
              </a:rPr>
              <a:pPr algn="r">
                <a:spcBef>
                  <a:spcPct val="50000"/>
                </a:spcBef>
                <a:defRPr/>
              </a:pPr>
              <a:t>‹#›</a:t>
            </a:fld>
            <a:endParaRPr lang="en-US" sz="900" dirty="0" smtClean="0">
              <a:solidFill>
                <a:schemeClr val="bg1"/>
              </a:solidFill>
              <a:latin typeface="Arial" charset="0"/>
            </a:endParaRPr>
          </a:p>
        </p:txBody>
      </p:sp>
      <p:sp>
        <p:nvSpPr>
          <p:cNvPr id="2" name="Title 1"/>
          <p:cNvSpPr>
            <a:spLocks noGrp="1"/>
          </p:cNvSpPr>
          <p:nvPr>
            <p:ph type="title"/>
          </p:nvPr>
        </p:nvSpPr>
        <p:spPr>
          <a:xfrm>
            <a:off x="1500554" y="17159"/>
            <a:ext cx="7643446" cy="498872"/>
          </a:xfrm>
          <a:prstGeom prst="rect">
            <a:avLst/>
          </a:prstGeom>
        </p:spPr>
        <p:txBody>
          <a:bodyPr lIns="77907" tIns="38953" rIns="77907" bIns="38953"/>
          <a:lstStyle>
            <a:lvl1pPr>
              <a:defRPr sz="3100">
                <a:solidFill>
                  <a:srgbClr val="FFFF00"/>
                </a:solidFill>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atin typeface="Calibri" pitchFamily="34" charset="0"/>
                <a:cs typeface="Calibri" pitchFamily="34" charset="0"/>
              </a:defRPr>
            </a:lvl1pPr>
            <a:lvl2pPr>
              <a:defRPr>
                <a:latin typeface="Calibri" pitchFamily="34" charset="0"/>
                <a:cs typeface="Calibri" pitchFamily="34" charset="0"/>
              </a:defRPr>
            </a:lvl2pPr>
            <a:lvl3pPr>
              <a:defRPr sz="1700">
                <a:latin typeface="Calibri" pitchFamily="34" charset="0"/>
                <a:cs typeface="Calibri" pitchFamily="34" charset="0"/>
              </a:defRPr>
            </a:lvl3pPr>
            <a:lvl4pPr>
              <a:defRPr sz="1700">
                <a:latin typeface="Calibri" pitchFamily="34" charset="0"/>
                <a:cs typeface="Calibri" pitchFamily="34" charset="0"/>
              </a:defRPr>
            </a:lvl4pPr>
            <a:lvl5pPr>
              <a:defRPr sz="20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44172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9"/>
            <a:ext cx="7772400" cy="1021556"/>
          </a:xfrm>
          <a:prstGeom prst="rect">
            <a:avLst/>
          </a:prstGeom>
        </p:spPr>
        <p:txBody>
          <a:bodyPr lIns="77907" tIns="38953" rIns="77907" bIns="38953" anchor="t"/>
          <a:lstStyle>
            <a:lvl1pPr algn="l">
              <a:defRPr sz="3400" b="1" cap="all"/>
            </a:lvl1pPr>
          </a:lstStyle>
          <a:p>
            <a:r>
              <a:rPr lang="en-US" smtClean="0"/>
              <a:t>Click to edit Master title style</a:t>
            </a:r>
            <a:endParaRPr lang="en-US"/>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700"/>
            </a:lvl1pPr>
            <a:lvl2pPr marL="389538" indent="0">
              <a:buNone/>
              <a:defRPr sz="1500"/>
            </a:lvl2pPr>
            <a:lvl3pPr marL="779074" indent="0">
              <a:buNone/>
              <a:defRPr sz="1400"/>
            </a:lvl3pPr>
            <a:lvl4pPr marL="1168612" indent="0">
              <a:buNone/>
              <a:defRPr sz="1200"/>
            </a:lvl4pPr>
            <a:lvl5pPr marL="1558149" indent="0">
              <a:buNone/>
              <a:defRPr sz="1200"/>
            </a:lvl5pPr>
            <a:lvl6pPr marL="1947686" indent="0">
              <a:buNone/>
              <a:defRPr sz="1200"/>
            </a:lvl6pPr>
            <a:lvl7pPr marL="2337223" indent="0">
              <a:buNone/>
              <a:defRPr sz="1200"/>
            </a:lvl7pPr>
            <a:lvl8pPr marL="2726760" indent="0">
              <a:buNone/>
              <a:defRPr sz="1200"/>
            </a:lvl8pPr>
            <a:lvl9pPr marL="3116298" indent="0">
              <a:buNone/>
              <a:defRPr sz="1200"/>
            </a:lvl9pPr>
          </a:lstStyle>
          <a:p>
            <a:pPr lvl="0"/>
            <a:r>
              <a:rPr lang="en-US" smtClean="0"/>
              <a:t>Click to edit Master text styles</a:t>
            </a:r>
          </a:p>
        </p:txBody>
      </p:sp>
    </p:spTree>
    <p:extLst>
      <p:ext uri="{BB962C8B-B14F-4D97-AF65-F5344CB8AC3E}">
        <p14:creationId xmlns:p14="http://schemas.microsoft.com/office/powerpoint/2010/main" val="2399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dirty="0" smtClean="0"/>
              <a:t>Click to edit Master title style</a:t>
            </a:r>
            <a:endParaRPr lang="en-US" dirty="0"/>
          </a:p>
        </p:txBody>
      </p:sp>
      <p:sp>
        <p:nvSpPr>
          <p:cNvPr id="3" name="Content Placeholder 2"/>
          <p:cNvSpPr>
            <a:spLocks noGrp="1"/>
          </p:cNvSpPr>
          <p:nvPr>
            <p:ph sz="half" idx="1"/>
          </p:nvPr>
        </p:nvSpPr>
        <p:spPr>
          <a:xfrm>
            <a:off x="243254" y="760814"/>
            <a:ext cx="4283320"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7250" y="760814"/>
            <a:ext cx="4284785"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497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8"/>
            <a:ext cx="4040066"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73" y="1151338"/>
            <a:ext cx="4041531"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273" y="1631156"/>
            <a:ext cx="4041531"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518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smtClean="0"/>
              <a:t>Click to edit Master title style</a:t>
            </a:r>
            <a:endParaRPr lang="en-US"/>
          </a:p>
        </p:txBody>
      </p:sp>
    </p:spTree>
    <p:extLst>
      <p:ext uri="{BB962C8B-B14F-4D97-AF65-F5344CB8AC3E}">
        <p14:creationId xmlns:p14="http://schemas.microsoft.com/office/powerpoint/2010/main" val="317126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59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90"/>
            <a:ext cx="3008435" cy="871538"/>
          </a:xfrm>
          <a:prstGeom prst="rect">
            <a:avLst/>
          </a:prstGeom>
        </p:spPr>
        <p:txBody>
          <a:bodyPr lIns="77907" tIns="38953" rIns="77907" bIns="38953" anchor="b"/>
          <a:lstStyle>
            <a:lvl1pPr algn="l">
              <a:defRPr sz="1700" b="1"/>
            </a:lvl1pPr>
          </a:lstStyle>
          <a:p>
            <a:r>
              <a:rPr lang="en-US" smtClean="0"/>
              <a:t>Click to edit Master title style</a:t>
            </a:r>
            <a:endParaRPr lang="en-US"/>
          </a:p>
        </p:txBody>
      </p:sp>
      <p:sp>
        <p:nvSpPr>
          <p:cNvPr id="3" name="Content Placeholder 2"/>
          <p:cNvSpPr>
            <a:spLocks noGrp="1"/>
          </p:cNvSpPr>
          <p:nvPr>
            <p:ph idx="1"/>
          </p:nvPr>
        </p:nvSpPr>
        <p:spPr>
          <a:xfrm>
            <a:off x="3575538" y="204792"/>
            <a:ext cx="5111262"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8"/>
            <a:ext cx="3008435" cy="351829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smtClean="0"/>
              <a:t>Click to edit Master text styles</a:t>
            </a:r>
          </a:p>
        </p:txBody>
      </p:sp>
    </p:spTree>
    <p:extLst>
      <p:ext uri="{BB962C8B-B14F-4D97-AF65-F5344CB8AC3E}">
        <p14:creationId xmlns:p14="http://schemas.microsoft.com/office/powerpoint/2010/main" val="41419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3"/>
            <a:ext cx="5486400" cy="425054"/>
          </a:xfrm>
          <a:prstGeom prst="rect">
            <a:avLst/>
          </a:prstGeom>
        </p:spPr>
        <p:txBody>
          <a:bodyPr lIns="77907" tIns="38953" rIns="77907" bIns="38953" anchor="b"/>
          <a:lstStyle>
            <a:lvl1pPr algn="l">
              <a:defRPr sz="1700" b="1"/>
            </a:lvl1pPr>
          </a:lstStyle>
          <a:p>
            <a:r>
              <a:rPr lang="en-US" smtClean="0"/>
              <a:t>Click to edit Master title style</a:t>
            </a:r>
            <a:endParaRPr lang="en-US"/>
          </a:p>
        </p:txBody>
      </p:sp>
      <p:sp>
        <p:nvSpPr>
          <p:cNvPr id="3" name="Picture Placeholder 2"/>
          <p:cNvSpPr>
            <a:spLocks noGrp="1"/>
          </p:cNvSpPr>
          <p:nvPr>
            <p:ph type="pic" idx="1"/>
          </p:nvPr>
        </p:nvSpPr>
        <p:spPr>
          <a:xfrm>
            <a:off x="1792166" y="459581"/>
            <a:ext cx="5486400" cy="3086100"/>
          </a:xfrm>
        </p:spPr>
        <p:txBody>
          <a:bodyPr/>
          <a:lstStyle>
            <a:lvl1pPr marL="0" indent="0">
              <a:buNone/>
              <a:defRPr sz="2700"/>
            </a:lvl1pPr>
            <a:lvl2pPr marL="389538" indent="0">
              <a:buNone/>
              <a:defRPr sz="2400"/>
            </a:lvl2pPr>
            <a:lvl3pPr marL="779074" indent="0">
              <a:buNone/>
              <a:defRPr sz="2000"/>
            </a:lvl3pPr>
            <a:lvl4pPr marL="1168612" indent="0">
              <a:buNone/>
              <a:defRPr sz="1700"/>
            </a:lvl4pPr>
            <a:lvl5pPr marL="1558149" indent="0">
              <a:buNone/>
              <a:defRPr sz="1700"/>
            </a:lvl5pPr>
            <a:lvl6pPr marL="1947686" indent="0">
              <a:buNone/>
              <a:defRPr sz="1700"/>
            </a:lvl6pPr>
            <a:lvl7pPr marL="2337223" indent="0">
              <a:buNone/>
              <a:defRPr sz="1700"/>
            </a:lvl7pPr>
            <a:lvl8pPr marL="2726760" indent="0">
              <a:buNone/>
              <a:defRPr sz="1700"/>
            </a:lvl8pPr>
            <a:lvl9pPr marL="3116298" indent="0">
              <a:buNone/>
              <a:defRPr sz="1700"/>
            </a:lvl9pPr>
          </a:lstStyle>
          <a:p>
            <a:pPr lvl="0"/>
            <a:endParaRPr lang="en-US" noProof="0" smtClean="0"/>
          </a:p>
        </p:txBody>
      </p:sp>
      <p:sp>
        <p:nvSpPr>
          <p:cNvPr id="4" name="Text Placeholder 3"/>
          <p:cNvSpPr>
            <a:spLocks noGrp="1"/>
          </p:cNvSpPr>
          <p:nvPr>
            <p:ph type="body" sz="half" idx="2"/>
          </p:nvPr>
        </p:nvSpPr>
        <p:spPr>
          <a:xfrm>
            <a:off x="1792166" y="4025507"/>
            <a:ext cx="5486400" cy="60364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smtClean="0"/>
              <a:t>Click to edit Master text styles</a:t>
            </a:r>
          </a:p>
        </p:txBody>
      </p:sp>
    </p:spTree>
    <p:extLst>
      <p:ext uri="{BB962C8B-B14F-4D97-AF65-F5344CB8AC3E}">
        <p14:creationId xmlns:p14="http://schemas.microsoft.com/office/powerpoint/2010/main" val="250735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254" y="760810"/>
            <a:ext cx="8708781" cy="39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907" tIns="38953" rIns="77907" bIns="3895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34"/>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1029" name="Text Box 35"/>
          <p:cNvSpPr txBox="1">
            <a:spLocks noChangeArrowheads="1"/>
          </p:cNvSpPr>
          <p:nvPr userDrawn="1"/>
        </p:nvSpPr>
        <p:spPr bwMode="auto">
          <a:xfrm>
            <a:off x="79131" y="4899423"/>
            <a:ext cx="839812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900" smtClean="0">
                <a:solidFill>
                  <a:schemeClr val="bg1"/>
                </a:solidFill>
                <a:latin typeface="Arial" charset="0"/>
              </a:rPr>
              <a:t>© Bharati Vidyapeeth’s Institute of Computer Applications and Management, New Delhi-63, by Dr. Sunil Pratap Singh</a:t>
            </a:r>
          </a:p>
        </p:txBody>
      </p:sp>
      <p:sp>
        <p:nvSpPr>
          <p:cNvPr id="1030" name="Text Box 36"/>
          <p:cNvSpPr txBox="1">
            <a:spLocks noChangeArrowheads="1"/>
          </p:cNvSpPr>
          <p:nvPr userDrawn="1"/>
        </p:nvSpPr>
        <p:spPr bwMode="auto">
          <a:xfrm>
            <a:off x="8355623" y="4898231"/>
            <a:ext cx="756138"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ctr">
              <a:spcBef>
                <a:spcPct val="50000"/>
              </a:spcBef>
              <a:defRPr/>
            </a:pPr>
            <a:r>
              <a:rPr lang="en-US" sz="900" dirty="0" smtClean="0">
                <a:solidFill>
                  <a:schemeClr val="bg1"/>
                </a:solidFill>
                <a:latin typeface="Arial" charset="0"/>
              </a:rPr>
              <a:t>U2.</a:t>
            </a:r>
            <a:fld id="{7BC114B6-CE80-4BD5-993F-F40388ADC9E8}" type="slidenum">
              <a:rPr lang="en-US" sz="900" smtClean="0">
                <a:solidFill>
                  <a:schemeClr val="bg1"/>
                </a:solidFill>
                <a:latin typeface="Arial" charset="0"/>
              </a:rPr>
              <a:pPr algn="ctr">
                <a:spcBef>
                  <a:spcPct val="50000"/>
                </a:spcBef>
                <a:defRPr/>
              </a:pPr>
              <a:t>‹#›</a:t>
            </a:fld>
            <a:endParaRPr lang="en-US" sz="900" dirty="0" smtClean="0">
              <a:solidFill>
                <a:schemeClr val="bg1"/>
              </a:solidFill>
              <a:latin typeface="Arial" charset="0"/>
            </a:endParaRPr>
          </a:p>
        </p:txBody>
      </p:sp>
      <p:sp>
        <p:nvSpPr>
          <p:cNvPr id="1031" name="Text Box 37"/>
          <p:cNvSpPr txBox="1">
            <a:spLocks noChangeArrowheads="1"/>
          </p:cNvSpPr>
          <p:nvPr userDrawn="1"/>
        </p:nvSpPr>
        <p:spPr bwMode="auto">
          <a:xfrm>
            <a:off x="1613388" y="840582"/>
            <a:ext cx="7413381" cy="4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endParaRPr lang="en-IN" b="0" smtClean="0"/>
          </a:p>
        </p:txBody>
      </p:sp>
      <p:sp>
        <p:nvSpPr>
          <p:cNvPr id="1032" name="Rectangle 40"/>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3" name="Rectangle 41"/>
          <p:cNvSpPr>
            <a:spLocks noChangeArrowheads="1"/>
          </p:cNvSpPr>
          <p:nvPr userDrawn="1"/>
        </p:nvSpPr>
        <p:spPr bwMode="auto">
          <a:xfrm>
            <a:off x="0" y="631032"/>
            <a:ext cx="9144000" cy="3214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4" name="Rectangle 43"/>
          <p:cNvSpPr>
            <a:spLocks noChangeArrowheads="1"/>
          </p:cNvSpPr>
          <p:nvPr userDrawn="1"/>
        </p:nvSpPr>
        <p:spPr bwMode="auto">
          <a:xfrm>
            <a:off x="1496158" y="0"/>
            <a:ext cx="7647842"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6" name="Rectangle 45"/>
          <p:cNvSpPr>
            <a:spLocks noChangeArrowheads="1"/>
          </p:cNvSpPr>
          <p:nvPr userDrawn="1"/>
        </p:nvSpPr>
        <p:spPr bwMode="auto">
          <a:xfrm>
            <a:off x="1333500" y="0"/>
            <a:ext cx="7810500"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7" name="Rectangle 46"/>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9" name="Rectangle 48"/>
          <p:cNvSpPr>
            <a:spLocks noChangeArrowheads="1"/>
          </p:cNvSpPr>
          <p:nvPr userDrawn="1"/>
        </p:nvSpPr>
        <p:spPr bwMode="auto">
          <a:xfrm>
            <a:off x="0" y="574476"/>
            <a:ext cx="9144000" cy="5417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pic>
        <p:nvPicPr>
          <p:cNvPr id="1042" name="Picture 51"/>
          <p:cNvPicPr>
            <a:picLocks noChangeAspect="1" noChangeArrowheads="1"/>
          </p:cNvPicPr>
          <p:nvPr userDrawn="1"/>
        </p:nvPicPr>
        <p:blipFill>
          <a:blip r:embed="rId16" cstate="print">
            <a:extLst>
              <a:ext uri="{28A0092B-C50C-407E-A947-70E740481C1C}">
                <a14:useLocalDpi xmlns:a14="http://schemas.microsoft.com/office/drawing/2010/main"/>
              </a:ext>
            </a:extLst>
          </a:blip>
          <a:stretch>
            <a:fillRect/>
          </a:stretch>
        </p:blipFill>
        <p:spPr bwMode="auto">
          <a:xfrm>
            <a:off x="75970" y="10217"/>
            <a:ext cx="1190855" cy="4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Lst>
  <p:timing>
    <p:tnLst>
      <p:par>
        <p:cTn id="1" dur="indefinite" restart="never" nodeType="tmRoot"/>
      </p:par>
    </p:tnLst>
  </p:timing>
  <p:hf hdr="0" ftr="0" dt="0"/>
  <p:txStyles>
    <p:titleStyle>
      <a:lvl1pPr algn="ctr" rtl="0" eaLnBrk="0" fontAlgn="base" hangingPunct="0">
        <a:spcBef>
          <a:spcPct val="0"/>
        </a:spcBef>
        <a:spcAft>
          <a:spcPct val="0"/>
        </a:spcAft>
        <a:defRPr sz="3700">
          <a:solidFill>
            <a:schemeClr val="tx2"/>
          </a:solidFill>
          <a:latin typeface="+mj-lt"/>
          <a:ea typeface="+mj-ea"/>
          <a:cs typeface="+mj-cs"/>
        </a:defRPr>
      </a:lvl1pPr>
      <a:lvl2pPr algn="ctr" rtl="0" eaLnBrk="0" fontAlgn="base" hangingPunct="0">
        <a:spcBef>
          <a:spcPct val="0"/>
        </a:spcBef>
        <a:spcAft>
          <a:spcPct val="0"/>
        </a:spcAft>
        <a:defRPr sz="3700">
          <a:solidFill>
            <a:schemeClr val="tx2"/>
          </a:solidFill>
          <a:latin typeface="Times New Roman" pitchFamily="18" charset="0"/>
        </a:defRPr>
      </a:lvl2pPr>
      <a:lvl3pPr algn="ctr" rtl="0" eaLnBrk="0" fontAlgn="base" hangingPunct="0">
        <a:spcBef>
          <a:spcPct val="0"/>
        </a:spcBef>
        <a:spcAft>
          <a:spcPct val="0"/>
        </a:spcAft>
        <a:defRPr sz="3700">
          <a:solidFill>
            <a:schemeClr val="tx2"/>
          </a:solidFill>
          <a:latin typeface="Times New Roman" pitchFamily="18" charset="0"/>
        </a:defRPr>
      </a:lvl3pPr>
      <a:lvl4pPr algn="ctr" rtl="0" eaLnBrk="0" fontAlgn="base" hangingPunct="0">
        <a:spcBef>
          <a:spcPct val="0"/>
        </a:spcBef>
        <a:spcAft>
          <a:spcPct val="0"/>
        </a:spcAft>
        <a:defRPr sz="3700">
          <a:solidFill>
            <a:schemeClr val="tx2"/>
          </a:solidFill>
          <a:latin typeface="Times New Roman" pitchFamily="18" charset="0"/>
        </a:defRPr>
      </a:lvl4pPr>
      <a:lvl5pPr algn="ctr" rtl="0" eaLnBrk="0" fontAlgn="base" hangingPunct="0">
        <a:spcBef>
          <a:spcPct val="0"/>
        </a:spcBef>
        <a:spcAft>
          <a:spcPct val="0"/>
        </a:spcAft>
        <a:defRPr sz="3700">
          <a:solidFill>
            <a:schemeClr val="tx2"/>
          </a:solidFill>
          <a:latin typeface="Times New Roman" pitchFamily="18" charset="0"/>
        </a:defRPr>
      </a:lvl5pPr>
      <a:lvl6pPr marL="389538" algn="ctr" rtl="0" fontAlgn="base">
        <a:spcBef>
          <a:spcPct val="0"/>
        </a:spcBef>
        <a:spcAft>
          <a:spcPct val="0"/>
        </a:spcAft>
        <a:defRPr sz="3700">
          <a:solidFill>
            <a:schemeClr val="tx2"/>
          </a:solidFill>
          <a:latin typeface="Times New Roman" pitchFamily="18" charset="0"/>
        </a:defRPr>
      </a:lvl6pPr>
      <a:lvl7pPr marL="779074" algn="ctr" rtl="0" fontAlgn="base">
        <a:spcBef>
          <a:spcPct val="0"/>
        </a:spcBef>
        <a:spcAft>
          <a:spcPct val="0"/>
        </a:spcAft>
        <a:defRPr sz="3700">
          <a:solidFill>
            <a:schemeClr val="tx2"/>
          </a:solidFill>
          <a:latin typeface="Times New Roman" pitchFamily="18" charset="0"/>
        </a:defRPr>
      </a:lvl7pPr>
      <a:lvl8pPr marL="1168612" algn="ctr" rtl="0" fontAlgn="base">
        <a:spcBef>
          <a:spcPct val="0"/>
        </a:spcBef>
        <a:spcAft>
          <a:spcPct val="0"/>
        </a:spcAft>
        <a:defRPr sz="3700">
          <a:solidFill>
            <a:schemeClr val="tx2"/>
          </a:solidFill>
          <a:latin typeface="Times New Roman" pitchFamily="18" charset="0"/>
        </a:defRPr>
      </a:lvl8pPr>
      <a:lvl9pPr marL="1558149" algn="ctr" rtl="0" fontAlgn="base">
        <a:spcBef>
          <a:spcPct val="0"/>
        </a:spcBef>
        <a:spcAft>
          <a:spcPct val="0"/>
        </a:spcAft>
        <a:defRPr sz="3700">
          <a:solidFill>
            <a:schemeClr val="tx2"/>
          </a:solidFill>
          <a:latin typeface="Times New Roman" pitchFamily="18" charset="0"/>
        </a:defRPr>
      </a:lvl9pPr>
    </p:titleStyle>
    <p:bodyStyle>
      <a:lvl1pPr marL="290867" indent="-290867" algn="l" rtl="0" eaLnBrk="0" fontAlgn="base" hangingPunct="0">
        <a:spcBef>
          <a:spcPct val="20000"/>
        </a:spcBef>
        <a:spcAft>
          <a:spcPct val="0"/>
        </a:spcAft>
        <a:buChar char="•"/>
        <a:defRPr sz="2400">
          <a:solidFill>
            <a:schemeClr val="tx1"/>
          </a:solidFill>
          <a:latin typeface="+mn-lt"/>
          <a:ea typeface="+mn-ea"/>
          <a:cs typeface="+mn-cs"/>
        </a:defRPr>
      </a:lvl1pPr>
      <a:lvl2pPr marL="631790" indent="-242164" algn="l" rtl="0" eaLnBrk="0" fontAlgn="base" hangingPunct="0">
        <a:spcBef>
          <a:spcPct val="20000"/>
        </a:spcBef>
        <a:spcAft>
          <a:spcPct val="0"/>
        </a:spcAft>
        <a:buClr>
          <a:schemeClr val="tx1"/>
        </a:buClr>
        <a:buFont typeface="Wingdings" pitchFamily="2" charset="2"/>
        <a:buChar char="§"/>
        <a:defRPr sz="2000">
          <a:solidFill>
            <a:schemeClr val="tx1"/>
          </a:solidFill>
          <a:latin typeface="+mn-lt"/>
          <a:cs typeface="+mn-cs"/>
        </a:defRPr>
      </a:lvl2pPr>
      <a:lvl3pPr marL="972712" indent="-193460" algn="l" rtl="0" eaLnBrk="0" fontAlgn="base" hangingPunct="0">
        <a:spcBef>
          <a:spcPct val="20000"/>
        </a:spcBef>
        <a:spcAft>
          <a:spcPct val="0"/>
        </a:spcAft>
        <a:buClr>
          <a:schemeClr val="tx1"/>
        </a:buClr>
        <a:buFont typeface="Wingdings" pitchFamily="2" charset="2"/>
        <a:buChar char="ü"/>
        <a:defRPr sz="1900">
          <a:solidFill>
            <a:srgbClr val="993300"/>
          </a:solidFill>
          <a:latin typeface="+mn-lt"/>
          <a:cs typeface="+mn-cs"/>
        </a:defRPr>
      </a:lvl3pPr>
      <a:lvl4pPr marL="1362338" indent="-193460" algn="l" rtl="0" eaLnBrk="0" fontAlgn="base" hangingPunct="0">
        <a:spcBef>
          <a:spcPct val="20000"/>
        </a:spcBef>
        <a:spcAft>
          <a:spcPct val="0"/>
        </a:spcAft>
        <a:buBlip>
          <a:blip r:embed="rId17"/>
        </a:buBlip>
        <a:defRPr sz="1800">
          <a:solidFill>
            <a:srgbClr val="000099"/>
          </a:solidFill>
          <a:latin typeface="+mn-lt"/>
          <a:cs typeface="+mn-cs"/>
        </a:defRPr>
      </a:lvl4pPr>
      <a:lvl5pPr marL="1751964" indent="-193460" algn="l" rtl="0" eaLnBrk="0" fontAlgn="base" hangingPunct="0">
        <a:spcBef>
          <a:spcPct val="20000"/>
        </a:spcBef>
        <a:spcAft>
          <a:spcPct val="0"/>
        </a:spcAft>
        <a:buBlip>
          <a:blip r:embed="rId18"/>
        </a:buBlip>
        <a:defRPr sz="1400">
          <a:solidFill>
            <a:schemeClr val="tx1"/>
          </a:solidFill>
          <a:latin typeface="+mn-lt"/>
          <a:cs typeface="+mn-cs"/>
        </a:defRPr>
      </a:lvl5pPr>
      <a:lvl6pPr marL="2142455" indent="-194769" algn="l" rtl="0" fontAlgn="base">
        <a:spcBef>
          <a:spcPct val="20000"/>
        </a:spcBef>
        <a:spcAft>
          <a:spcPct val="0"/>
        </a:spcAft>
        <a:buBlip>
          <a:blip r:embed="rId18"/>
        </a:buBlip>
        <a:defRPr sz="1400">
          <a:solidFill>
            <a:schemeClr val="tx1"/>
          </a:solidFill>
          <a:latin typeface="+mn-lt"/>
          <a:cs typeface="+mn-cs"/>
        </a:defRPr>
      </a:lvl6pPr>
      <a:lvl7pPr marL="2531992" indent="-194769" algn="l" rtl="0" fontAlgn="base">
        <a:spcBef>
          <a:spcPct val="20000"/>
        </a:spcBef>
        <a:spcAft>
          <a:spcPct val="0"/>
        </a:spcAft>
        <a:buBlip>
          <a:blip r:embed="rId18"/>
        </a:buBlip>
        <a:defRPr sz="1400">
          <a:solidFill>
            <a:schemeClr val="tx1"/>
          </a:solidFill>
          <a:latin typeface="+mn-lt"/>
          <a:cs typeface="+mn-cs"/>
        </a:defRPr>
      </a:lvl7pPr>
      <a:lvl8pPr marL="2921529" indent="-194769" algn="l" rtl="0" fontAlgn="base">
        <a:spcBef>
          <a:spcPct val="20000"/>
        </a:spcBef>
        <a:spcAft>
          <a:spcPct val="0"/>
        </a:spcAft>
        <a:buBlip>
          <a:blip r:embed="rId18"/>
        </a:buBlip>
        <a:defRPr sz="1400">
          <a:solidFill>
            <a:schemeClr val="tx1"/>
          </a:solidFill>
          <a:latin typeface="+mn-lt"/>
          <a:cs typeface="+mn-cs"/>
        </a:defRPr>
      </a:lvl8pPr>
      <a:lvl9pPr marL="3311066" indent="-194769" algn="l" rtl="0" fontAlgn="base">
        <a:spcBef>
          <a:spcPct val="20000"/>
        </a:spcBef>
        <a:spcAft>
          <a:spcPct val="0"/>
        </a:spcAft>
        <a:buBlip>
          <a:blip r:embed="rId18"/>
        </a:buBlip>
        <a:defRPr sz="1400">
          <a:solidFill>
            <a:schemeClr val="tx1"/>
          </a:solidFill>
          <a:latin typeface="+mn-lt"/>
          <a:cs typeface="+mn-cs"/>
        </a:defRPr>
      </a:lvl9pPr>
    </p:bodyStyle>
    <p:otherStyle>
      <a:defPPr>
        <a:defRPr lang="en-US"/>
      </a:defPPr>
      <a:lvl1pPr marL="0" algn="l" defTabSz="779074" rtl="0" eaLnBrk="1" latinLnBrk="0" hangingPunct="1">
        <a:defRPr sz="1500" kern="1200">
          <a:solidFill>
            <a:schemeClr val="tx1"/>
          </a:solidFill>
          <a:latin typeface="+mn-lt"/>
          <a:ea typeface="+mn-ea"/>
          <a:cs typeface="+mn-cs"/>
        </a:defRPr>
      </a:lvl1pPr>
      <a:lvl2pPr marL="389538" algn="l" defTabSz="779074" rtl="0" eaLnBrk="1" latinLnBrk="0" hangingPunct="1">
        <a:defRPr sz="1500" kern="1200">
          <a:solidFill>
            <a:schemeClr val="tx1"/>
          </a:solidFill>
          <a:latin typeface="+mn-lt"/>
          <a:ea typeface="+mn-ea"/>
          <a:cs typeface="+mn-cs"/>
        </a:defRPr>
      </a:lvl2pPr>
      <a:lvl3pPr marL="779074" algn="l" defTabSz="779074" rtl="0" eaLnBrk="1" latinLnBrk="0" hangingPunct="1">
        <a:defRPr sz="1500" kern="1200">
          <a:solidFill>
            <a:schemeClr val="tx1"/>
          </a:solidFill>
          <a:latin typeface="+mn-lt"/>
          <a:ea typeface="+mn-ea"/>
          <a:cs typeface="+mn-cs"/>
        </a:defRPr>
      </a:lvl3pPr>
      <a:lvl4pPr marL="1168612" algn="l" defTabSz="779074" rtl="0" eaLnBrk="1" latinLnBrk="0" hangingPunct="1">
        <a:defRPr sz="1500" kern="1200">
          <a:solidFill>
            <a:schemeClr val="tx1"/>
          </a:solidFill>
          <a:latin typeface="+mn-lt"/>
          <a:ea typeface="+mn-ea"/>
          <a:cs typeface="+mn-cs"/>
        </a:defRPr>
      </a:lvl4pPr>
      <a:lvl5pPr marL="1558149" algn="l" defTabSz="779074" rtl="0" eaLnBrk="1" latinLnBrk="0" hangingPunct="1">
        <a:defRPr sz="1500" kern="1200">
          <a:solidFill>
            <a:schemeClr val="tx1"/>
          </a:solidFill>
          <a:latin typeface="+mn-lt"/>
          <a:ea typeface="+mn-ea"/>
          <a:cs typeface="+mn-cs"/>
        </a:defRPr>
      </a:lvl5pPr>
      <a:lvl6pPr marL="1947686" algn="l" defTabSz="779074" rtl="0" eaLnBrk="1" latinLnBrk="0" hangingPunct="1">
        <a:defRPr sz="1500" kern="1200">
          <a:solidFill>
            <a:schemeClr val="tx1"/>
          </a:solidFill>
          <a:latin typeface="+mn-lt"/>
          <a:ea typeface="+mn-ea"/>
          <a:cs typeface="+mn-cs"/>
        </a:defRPr>
      </a:lvl6pPr>
      <a:lvl7pPr marL="2337223" algn="l" defTabSz="779074" rtl="0" eaLnBrk="1" latinLnBrk="0" hangingPunct="1">
        <a:defRPr sz="1500" kern="1200">
          <a:solidFill>
            <a:schemeClr val="tx1"/>
          </a:solidFill>
          <a:latin typeface="+mn-lt"/>
          <a:ea typeface="+mn-ea"/>
          <a:cs typeface="+mn-cs"/>
        </a:defRPr>
      </a:lvl7pPr>
      <a:lvl8pPr marL="2726760" algn="l" defTabSz="779074" rtl="0" eaLnBrk="1" latinLnBrk="0" hangingPunct="1">
        <a:defRPr sz="1500" kern="1200">
          <a:solidFill>
            <a:schemeClr val="tx1"/>
          </a:solidFill>
          <a:latin typeface="+mn-lt"/>
          <a:ea typeface="+mn-ea"/>
          <a:cs typeface="+mn-cs"/>
        </a:defRPr>
      </a:lvl8pPr>
      <a:lvl9pPr marL="3116298" algn="l" defTabSz="77907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381000" y="1087483"/>
            <a:ext cx="8323385" cy="379765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77925" tIns="38963" rIns="77925" bIns="38963"/>
          <a:lstStyle/>
          <a:p>
            <a:pPr eaLnBrk="1" hangingPunct="1">
              <a:lnSpc>
                <a:spcPct val="150000"/>
              </a:lnSpc>
              <a:defRPr/>
            </a:pPr>
            <a:r>
              <a:rPr lang="en-US" sz="4400" b="1" dirty="0" smtClean="0">
                <a:solidFill>
                  <a:srgbClr val="0000CC"/>
                </a:solidFill>
                <a:latin typeface="+mn-lt"/>
                <a:cs typeface="Arial" charset="0"/>
              </a:rPr>
              <a:t>Digital Marketing</a:t>
            </a:r>
            <a:r>
              <a:rPr lang="en-US" sz="3100" b="1" dirty="0">
                <a:solidFill>
                  <a:schemeClr val="tx1"/>
                </a:solidFill>
                <a:latin typeface="+mn-lt"/>
                <a:cs typeface="Arial" charset="0"/>
              </a:rPr>
              <a:t/>
            </a:r>
            <a:br>
              <a:rPr lang="en-US" sz="3100" b="1" dirty="0">
                <a:solidFill>
                  <a:schemeClr val="tx1"/>
                </a:solidFill>
                <a:latin typeface="+mn-lt"/>
                <a:cs typeface="Arial" charset="0"/>
              </a:rPr>
            </a:br>
            <a:r>
              <a:rPr lang="en-US" sz="2400" b="1" dirty="0" smtClean="0">
                <a:solidFill>
                  <a:schemeClr val="tx1">
                    <a:lumMod val="50000"/>
                    <a:lumOff val="50000"/>
                  </a:schemeClr>
                </a:solidFill>
                <a:latin typeface="+mn-lt"/>
                <a:cs typeface="Arial" charset="0"/>
              </a:rPr>
              <a:t>(Unit </a:t>
            </a:r>
            <a:r>
              <a:rPr lang="en-US" sz="2400" b="1" dirty="0">
                <a:solidFill>
                  <a:schemeClr val="tx1">
                    <a:lumMod val="50000"/>
                    <a:lumOff val="50000"/>
                  </a:schemeClr>
                </a:solidFill>
                <a:latin typeface="+mn-lt"/>
                <a:cs typeface="Arial" charset="0"/>
              </a:rPr>
              <a:t>– </a:t>
            </a:r>
            <a:r>
              <a:rPr lang="en-US" sz="2400" b="1" dirty="0" smtClean="0">
                <a:solidFill>
                  <a:schemeClr val="tx1">
                    <a:lumMod val="50000"/>
                    <a:lumOff val="50000"/>
                  </a:schemeClr>
                </a:solidFill>
                <a:latin typeface="+mn-lt"/>
                <a:cs typeface="Arial" charset="0"/>
              </a:rPr>
              <a:t>2)</a:t>
            </a:r>
            <a:endParaRPr lang="en-US" b="1" i="1" dirty="0" smtClean="0">
              <a:solidFill>
                <a:schemeClr val="tx1"/>
              </a:solidFill>
              <a:latin typeface="+mn-lt"/>
              <a:cs typeface="Arial" charset="0"/>
            </a:endParaRPr>
          </a:p>
        </p:txBody>
      </p:sp>
      <p:sp>
        <p:nvSpPr>
          <p:cNvPr id="4099" name="Rectangle 1"/>
          <p:cNvSpPr>
            <a:spLocks noChangeArrowheads="1"/>
          </p:cNvSpPr>
          <p:nvPr/>
        </p:nvSpPr>
        <p:spPr bwMode="auto">
          <a:xfrm>
            <a:off x="1594339" y="3550947"/>
            <a:ext cx="6015404" cy="120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p>
            <a:pPr algn="ctr"/>
            <a:r>
              <a:rPr lang="en-US" sz="2400" dirty="0">
                <a:solidFill>
                  <a:srgbClr val="C00000"/>
                </a:solidFill>
                <a:latin typeface="Arial" charset="0"/>
              </a:rPr>
              <a:t>Dr. Sunil Pratap Singh</a:t>
            </a:r>
            <a:r>
              <a:rPr lang="en-US" sz="2400" dirty="0">
                <a:solidFill>
                  <a:srgbClr val="000099"/>
                </a:solidFill>
                <a:latin typeface="Arial" charset="0"/>
              </a:rPr>
              <a:t/>
            </a:r>
            <a:br>
              <a:rPr lang="en-US" sz="2400" dirty="0">
                <a:solidFill>
                  <a:srgbClr val="000099"/>
                </a:solidFill>
                <a:latin typeface="Arial" charset="0"/>
              </a:rPr>
            </a:br>
            <a:r>
              <a:rPr lang="en-US" dirty="0">
                <a:solidFill>
                  <a:srgbClr val="000099"/>
                </a:solidFill>
                <a:latin typeface="Arial" charset="0"/>
              </a:rPr>
              <a:t>(Assistant Professor, BVICAM, New Delhi)</a:t>
            </a:r>
            <a:br>
              <a:rPr lang="en-US" dirty="0">
                <a:solidFill>
                  <a:srgbClr val="000099"/>
                </a:solidFill>
                <a:latin typeface="Arial" charset="0"/>
              </a:rPr>
            </a:br>
            <a:r>
              <a:rPr lang="en-US" sz="900" dirty="0">
                <a:solidFill>
                  <a:srgbClr val="000099"/>
                </a:solidFill>
                <a:latin typeface="Arial" charset="0"/>
              </a:rPr>
              <a:t> </a:t>
            </a:r>
            <a:r>
              <a:rPr lang="en-US" dirty="0">
                <a:solidFill>
                  <a:srgbClr val="000099"/>
                </a:solidFill>
                <a:latin typeface="Arial" charset="0"/>
              </a:rPr>
              <a:t/>
            </a:r>
            <a:br>
              <a:rPr lang="en-US" dirty="0">
                <a:solidFill>
                  <a:srgbClr val="000099"/>
                </a:solidFill>
                <a:latin typeface="Arial" charset="0"/>
              </a:rPr>
            </a:br>
            <a:r>
              <a:rPr lang="en-US" dirty="0" smtClean="0">
                <a:solidFill>
                  <a:srgbClr val="006600"/>
                </a:solidFill>
                <a:latin typeface="Arial" charset="0"/>
              </a:rPr>
              <a:t>May 2022</a:t>
            </a:r>
            <a:endParaRPr lang="en-US" dirty="0">
              <a:solidFill>
                <a:srgbClr val="006600"/>
              </a:solidFill>
              <a:latin typeface="Arial" charset="0"/>
            </a:endParaRPr>
          </a:p>
        </p:txBody>
      </p:sp>
      <p:sp>
        <p:nvSpPr>
          <p:cNvPr id="2" name="Rectangle 1"/>
          <p:cNvSpPr/>
          <p:nvPr/>
        </p:nvSpPr>
        <p:spPr>
          <a:xfrm>
            <a:off x="4344213" y="2992197"/>
            <a:ext cx="455574" cy="400110"/>
          </a:xfrm>
          <a:prstGeom prst="rect">
            <a:avLst/>
          </a:prstGeom>
        </p:spPr>
        <p:txBody>
          <a:bodyPr wrap="none">
            <a:spAutoFit/>
          </a:bodyPr>
          <a:lstStyle/>
          <a:p>
            <a:r>
              <a:rPr lang="en-US" dirty="0"/>
              <a:t>by</a:t>
            </a:r>
            <a:endParaRPr lang="en-IN" dirty="0"/>
          </a:p>
        </p:txBody>
      </p:sp>
    </p:spTree>
    <p:extLst>
      <p:ext uri="{BB962C8B-B14F-4D97-AF65-F5344CB8AC3E}">
        <p14:creationId xmlns:p14="http://schemas.microsoft.com/office/powerpoint/2010/main" val="3124987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Medium Rectangle </a:t>
            </a:r>
            <a:r>
              <a:rPr lang="en-US" dirty="0" smtClean="0">
                <a:cs typeface="Times New Roman" pitchFamily="18" charset="0"/>
              </a:rPr>
              <a:t>Ad</a:t>
            </a:r>
            <a:endParaRPr lang="en-US" dirty="0"/>
          </a:p>
        </p:txBody>
      </p:sp>
      <p:sp>
        <p:nvSpPr>
          <p:cNvPr id="3" name="Content Placeholder 2"/>
          <p:cNvSpPr>
            <a:spLocks noGrp="1"/>
          </p:cNvSpPr>
          <p:nvPr>
            <p:ph idx="1"/>
          </p:nvPr>
        </p:nvSpPr>
        <p:spPr>
          <a:xfrm>
            <a:off x="163285" y="827314"/>
            <a:ext cx="4245429" cy="4060371"/>
          </a:xfrm>
        </p:spPr>
        <p:txBody>
          <a:bodyPr/>
          <a:lstStyle/>
          <a:p>
            <a:pPr algn="just">
              <a:lnSpc>
                <a:spcPct val="125000"/>
              </a:lnSpc>
              <a:spcBef>
                <a:spcPts val="1200"/>
              </a:spcBef>
              <a:defRPr/>
            </a:pPr>
            <a:r>
              <a:rPr lang="en-US" sz="1800" dirty="0" smtClean="0"/>
              <a:t>The medium rectangle ad is the most popular display ad.</a:t>
            </a:r>
          </a:p>
          <a:p>
            <a:pPr algn="just">
              <a:lnSpc>
                <a:spcPct val="125000"/>
              </a:lnSpc>
              <a:spcBef>
                <a:spcPts val="1200"/>
              </a:spcBef>
              <a:defRPr/>
            </a:pPr>
            <a:r>
              <a:rPr lang="en-US" sz="1800" dirty="0" smtClean="0">
                <a:solidFill>
                  <a:srgbClr val="FF0000"/>
                </a:solidFill>
              </a:rPr>
              <a:t>The ad size is 300 (width) × 250 (height) pixels. </a:t>
            </a:r>
          </a:p>
          <a:p>
            <a:pPr algn="just">
              <a:lnSpc>
                <a:spcPct val="125000"/>
              </a:lnSpc>
              <a:spcBef>
                <a:spcPts val="1200"/>
              </a:spcBef>
              <a:defRPr/>
            </a:pPr>
            <a:r>
              <a:rPr lang="en-US" sz="1800" dirty="0" smtClean="0"/>
              <a:t>The contents could include text, images or other animations. </a:t>
            </a:r>
          </a:p>
          <a:p>
            <a:pPr algn="just">
              <a:lnSpc>
                <a:spcPct val="125000"/>
              </a:lnSpc>
              <a:spcBef>
                <a:spcPts val="1200"/>
              </a:spcBef>
              <a:defRPr/>
            </a:pPr>
            <a:r>
              <a:rPr lang="en-US" sz="1800" dirty="0" smtClean="0">
                <a:solidFill>
                  <a:srgbClr val="0000CC"/>
                </a:solidFill>
              </a:rPr>
              <a:t>It is available in desktop and mobile platform.</a:t>
            </a:r>
          </a:p>
        </p:txBody>
      </p:sp>
      <p:sp>
        <p:nvSpPr>
          <p:cNvPr id="4" name="object 2"/>
          <p:cNvSpPr/>
          <p:nvPr/>
        </p:nvSpPr>
        <p:spPr>
          <a:xfrm>
            <a:off x="4833258" y="892631"/>
            <a:ext cx="4125685" cy="3069770"/>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bwMode="auto">
          <a:xfrm>
            <a:off x="7635875" y="1336766"/>
            <a:ext cx="1263015" cy="1031783"/>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606442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Email Campaign</a:t>
            </a:r>
            <a:endParaRPr lang="en-US" sz="2900" dirty="0">
              <a:solidFill>
                <a:schemeClr val="accent6">
                  <a:lumMod val="75000"/>
                </a:schemeClr>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Email </a:t>
            </a:r>
            <a:r>
              <a:rPr lang="en-US" sz="1800" dirty="0"/>
              <a:t>marketing is an inexpensive and easy way to connect with </a:t>
            </a:r>
            <a:r>
              <a:rPr lang="en-US" sz="1800" dirty="0" smtClean="0"/>
              <a:t>customers.</a:t>
            </a:r>
          </a:p>
          <a:p>
            <a:pPr lvl="1" algn="just">
              <a:lnSpc>
                <a:spcPct val="125000"/>
              </a:lnSpc>
              <a:spcBef>
                <a:spcPts val="600"/>
              </a:spcBef>
              <a:defRPr/>
            </a:pPr>
            <a:r>
              <a:rPr lang="en-US" sz="1600" dirty="0">
                <a:solidFill>
                  <a:srgbClr val="0000CC"/>
                </a:solidFill>
              </a:rPr>
              <a:t>The only significant disadvantage of email marketing is that many countries have laws against sending spam. Companies that send out unsolicited emails can face significant fines.</a:t>
            </a:r>
            <a:endParaRPr lang="en-US" sz="1600" dirty="0" smtClean="0">
              <a:solidFill>
                <a:srgbClr val="0000CC"/>
              </a:solidFill>
            </a:endParaRPr>
          </a:p>
          <a:p>
            <a:pPr algn="just">
              <a:lnSpc>
                <a:spcPct val="125000"/>
              </a:lnSpc>
              <a:spcBef>
                <a:spcPts val="1800"/>
              </a:spcBef>
              <a:defRPr/>
            </a:pPr>
            <a:r>
              <a:rPr lang="en-US" sz="1800" dirty="0">
                <a:solidFill>
                  <a:srgbClr val="FF0000"/>
                </a:solidFill>
              </a:rPr>
              <a:t>The first step is to collect a comprehensive list of email addresses</a:t>
            </a:r>
            <a:r>
              <a:rPr lang="en-US" sz="1800" dirty="0" smtClean="0">
                <a:solidFill>
                  <a:srgbClr val="FF0000"/>
                </a:solidFill>
              </a:rPr>
              <a:t>.</a:t>
            </a:r>
          </a:p>
          <a:p>
            <a:pPr algn="just">
              <a:lnSpc>
                <a:spcPct val="125000"/>
              </a:lnSpc>
              <a:spcBef>
                <a:spcPts val="1800"/>
              </a:spcBef>
              <a:defRPr/>
            </a:pPr>
            <a:r>
              <a:rPr lang="en-US" sz="1800" dirty="0" smtClean="0">
                <a:solidFill>
                  <a:srgbClr val="FF0000"/>
                </a:solidFill>
              </a:rPr>
              <a:t>Designing the </a:t>
            </a:r>
            <a:r>
              <a:rPr lang="en-US" sz="1800" dirty="0">
                <a:solidFill>
                  <a:srgbClr val="FF0000"/>
                </a:solidFill>
              </a:rPr>
              <a:t>look and feel of the email is an important </a:t>
            </a:r>
            <a:r>
              <a:rPr lang="en-US" sz="1800" dirty="0" smtClean="0">
                <a:solidFill>
                  <a:srgbClr val="FF0000"/>
                </a:solidFill>
              </a:rPr>
              <a:t>process.</a:t>
            </a:r>
          </a:p>
          <a:p>
            <a:pPr lvl="1" algn="just">
              <a:lnSpc>
                <a:spcPct val="125000"/>
              </a:lnSpc>
              <a:spcBef>
                <a:spcPts val="600"/>
              </a:spcBef>
              <a:defRPr/>
            </a:pPr>
            <a:r>
              <a:rPr lang="en-US" sz="1600" dirty="0">
                <a:solidFill>
                  <a:srgbClr val="00B050"/>
                </a:solidFill>
              </a:rPr>
              <a:t>The email needs to grab the reader’s attention and draw them into the details of the sales pitch as quickly and succinctly as possible. If the email is confusing or boring, readers are likely to delete it before reading too far into it. All of that effort is then wasted</a:t>
            </a:r>
            <a:r>
              <a:rPr lang="en-US" sz="1600" dirty="0" smtClean="0">
                <a:solidFill>
                  <a:srgbClr val="00B050"/>
                </a:solidFill>
              </a:rPr>
              <a:t>.</a:t>
            </a:r>
          </a:p>
        </p:txBody>
      </p:sp>
    </p:spTree>
    <p:extLst>
      <p:ext uri="{BB962C8B-B14F-4D97-AF65-F5344CB8AC3E}">
        <p14:creationId xmlns:p14="http://schemas.microsoft.com/office/powerpoint/2010/main" val="41254291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Email Campaign (contd…)</a:t>
            </a:r>
            <a:endParaRPr lang="en-US" sz="2900" dirty="0">
              <a:solidFill>
                <a:schemeClr val="accent6">
                  <a:lumMod val="75000"/>
                </a:schemeClr>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a:solidFill>
                  <a:srgbClr val="FF0000"/>
                </a:solidFill>
              </a:rPr>
              <a:t>Deciding which customers receive which emails is a way to give marketing messages relevance</a:t>
            </a:r>
            <a:r>
              <a:rPr lang="en-US" sz="1800" dirty="0" smtClean="0">
                <a:solidFill>
                  <a:srgbClr val="FF0000"/>
                </a:solidFill>
              </a:rPr>
              <a:t>.</a:t>
            </a:r>
          </a:p>
          <a:p>
            <a:pPr lvl="1" algn="just">
              <a:lnSpc>
                <a:spcPct val="125000"/>
              </a:lnSpc>
              <a:spcBef>
                <a:spcPts val="600"/>
              </a:spcBef>
              <a:defRPr/>
            </a:pPr>
            <a:r>
              <a:rPr lang="en-US" sz="1600" dirty="0"/>
              <a:t>Matching the message to the customer leads to higher sales and greater levels of customer satisfaction. </a:t>
            </a:r>
            <a:r>
              <a:rPr lang="en-US" sz="1600" dirty="0">
                <a:solidFill>
                  <a:srgbClr val="00B050"/>
                </a:solidFill>
              </a:rPr>
              <a:t>Email marketing software makes it easy for companies to segment their email delivery based on criteria that they establish.</a:t>
            </a:r>
            <a:endParaRPr lang="en-US" sz="1800" dirty="0" smtClean="0">
              <a:solidFill>
                <a:srgbClr val="00B050"/>
              </a:solidFill>
            </a:endParaRPr>
          </a:p>
          <a:p>
            <a:pPr lvl="1" algn="just">
              <a:lnSpc>
                <a:spcPct val="125000"/>
              </a:lnSpc>
              <a:spcBef>
                <a:spcPts val="1200"/>
              </a:spcBef>
              <a:defRPr/>
            </a:pPr>
            <a:r>
              <a:rPr lang="en-US" sz="1600" b="1" dirty="0" smtClean="0">
                <a:solidFill>
                  <a:srgbClr val="0000CC"/>
                </a:solidFill>
              </a:rPr>
              <a:t>It </a:t>
            </a:r>
            <a:r>
              <a:rPr lang="en-US" sz="1600" b="1" dirty="0">
                <a:solidFill>
                  <a:srgbClr val="0000CC"/>
                </a:solidFill>
              </a:rPr>
              <a:t>is important to make the process easy for customers to sign up for email </a:t>
            </a:r>
            <a:r>
              <a:rPr lang="en-US" sz="1600" b="1" dirty="0" smtClean="0">
                <a:solidFill>
                  <a:srgbClr val="0000CC"/>
                </a:solidFill>
              </a:rPr>
              <a:t>updates - </a:t>
            </a:r>
            <a:r>
              <a:rPr lang="en-US" sz="1600" dirty="0" smtClean="0"/>
              <a:t>Incentives </a:t>
            </a:r>
            <a:r>
              <a:rPr lang="en-US" sz="1600" dirty="0"/>
              <a:t>like one time coupons </a:t>
            </a:r>
            <a:r>
              <a:rPr lang="en-US" sz="1600" dirty="0" smtClean="0"/>
              <a:t>may be offered to </a:t>
            </a:r>
            <a:r>
              <a:rPr lang="en-US" sz="1600" dirty="0"/>
              <a:t>encourage higher subscription rates</a:t>
            </a:r>
            <a:r>
              <a:rPr lang="en-US" sz="1600" dirty="0" smtClean="0"/>
              <a:t>.</a:t>
            </a:r>
          </a:p>
          <a:p>
            <a:pPr algn="just">
              <a:lnSpc>
                <a:spcPct val="125000"/>
              </a:lnSpc>
              <a:spcBef>
                <a:spcPts val="600"/>
              </a:spcBef>
              <a:buFont typeface="Arial" pitchFamily="34" charset="0"/>
              <a:buChar char="•"/>
              <a:defRPr/>
            </a:pPr>
            <a:r>
              <a:rPr lang="en-US" sz="1800" b="1" dirty="0" smtClean="0"/>
              <a:t>After </a:t>
            </a:r>
            <a:r>
              <a:rPr lang="en-US" sz="1800" b="1" dirty="0"/>
              <a:t>an email campaign is sent out, it will be important to track and evaluate the success of that campaign</a:t>
            </a:r>
            <a:r>
              <a:rPr lang="en-US" sz="1800" b="1" dirty="0" smtClean="0"/>
              <a:t>.</a:t>
            </a:r>
          </a:p>
          <a:p>
            <a:pPr lvl="1" algn="just">
              <a:lnSpc>
                <a:spcPct val="125000"/>
              </a:lnSpc>
              <a:spcBef>
                <a:spcPts val="600"/>
              </a:spcBef>
              <a:buFont typeface="Arial" pitchFamily="34" charset="0"/>
              <a:buChar char="•"/>
              <a:defRPr/>
            </a:pPr>
            <a:r>
              <a:rPr lang="en-US" sz="1600" dirty="0">
                <a:solidFill>
                  <a:srgbClr val="00B050"/>
                </a:solidFill>
              </a:rPr>
              <a:t>If a campaign is not performing well, marketers can change the design of the ads, the products being emphasized, or the deals being offered. The flexibility of email makes it easy to implement changes quickly and inexpensively.</a:t>
            </a:r>
            <a:endParaRPr lang="en-US" sz="1800" dirty="0" smtClean="0">
              <a:solidFill>
                <a:srgbClr val="00B050"/>
              </a:solidFill>
            </a:endParaRPr>
          </a:p>
        </p:txBody>
      </p:sp>
    </p:spTree>
    <p:extLst>
      <p:ext uri="{BB962C8B-B14F-4D97-AF65-F5344CB8AC3E}">
        <p14:creationId xmlns:p14="http://schemas.microsoft.com/office/powerpoint/2010/main" val="28977233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Email Marketing Success Factors</a:t>
            </a:r>
            <a:r>
              <a:rPr lang="en-US" sz="2900" dirty="0">
                <a:cs typeface="Times New Roman" pitchFamily="18" charset="0"/>
              </a:rPr>
              <a:t>: </a:t>
            </a:r>
            <a:r>
              <a:rPr lang="en-US" sz="2900" dirty="0">
                <a:solidFill>
                  <a:schemeClr val="accent6">
                    <a:lumMod val="75000"/>
                  </a:schemeClr>
                </a:solidFill>
                <a:cs typeface="Times New Roman" pitchFamily="18" charset="0"/>
              </a:rPr>
              <a:t>CRITICAL</a:t>
            </a:r>
            <a:endParaRPr lang="en-US" sz="2900" dirty="0">
              <a:solidFill>
                <a:schemeClr val="accent6">
                  <a:lumMod val="75000"/>
                </a:schemeClr>
              </a:solidFill>
            </a:endParaRPr>
          </a:p>
        </p:txBody>
      </p:sp>
      <p:sp>
        <p:nvSpPr>
          <p:cNvPr id="3" name="Content Placeholder 2"/>
          <p:cNvSpPr>
            <a:spLocks noGrp="1"/>
          </p:cNvSpPr>
          <p:nvPr>
            <p:ph idx="1"/>
          </p:nvPr>
        </p:nvSpPr>
        <p:spPr>
          <a:xfrm>
            <a:off x="152400" y="647700"/>
            <a:ext cx="8825593" cy="4239986"/>
          </a:xfrm>
        </p:spPr>
        <p:txBody>
          <a:bodyPr/>
          <a:lstStyle/>
          <a:p>
            <a:pPr algn="just">
              <a:lnSpc>
                <a:spcPct val="110000"/>
              </a:lnSpc>
              <a:spcBef>
                <a:spcPts val="600"/>
              </a:spcBef>
            </a:pPr>
            <a:r>
              <a:rPr lang="en-US" sz="1350" i="1" dirty="0" smtClean="0">
                <a:solidFill>
                  <a:srgbClr val="0000CC"/>
                </a:solidFill>
              </a:rPr>
              <a:t>Creative</a:t>
            </a:r>
            <a:r>
              <a:rPr lang="en-US" sz="1350" i="1" dirty="0" smtClean="0"/>
              <a:t> </a:t>
            </a:r>
            <a:r>
              <a:rPr lang="en-US" sz="1350" dirty="0"/>
              <a:t>– This assesses the design of the </a:t>
            </a:r>
            <a:r>
              <a:rPr lang="en-US" sz="1350" dirty="0" smtClean="0"/>
              <a:t>email </a:t>
            </a:r>
            <a:r>
              <a:rPr lang="en-US" sz="1350" dirty="0"/>
              <a:t>including its layout, use of </a:t>
            </a:r>
            <a:r>
              <a:rPr lang="en-US" sz="1350" dirty="0" smtClean="0"/>
              <a:t>Colour and image </a:t>
            </a:r>
            <a:r>
              <a:rPr lang="en-US" sz="1350" dirty="0"/>
              <a:t>and the </a:t>
            </a:r>
            <a:r>
              <a:rPr lang="en-US" sz="1350" dirty="0" smtClean="0"/>
              <a:t>copy.</a:t>
            </a:r>
            <a:endParaRPr lang="en-US" sz="1350" dirty="0"/>
          </a:p>
          <a:p>
            <a:pPr algn="just">
              <a:lnSpc>
                <a:spcPct val="110000"/>
              </a:lnSpc>
              <a:spcBef>
                <a:spcPts val="600"/>
              </a:spcBef>
            </a:pPr>
            <a:r>
              <a:rPr lang="en-US" sz="1350" i="1" dirty="0" smtClean="0">
                <a:solidFill>
                  <a:srgbClr val="0000CC"/>
                </a:solidFill>
              </a:rPr>
              <a:t>Relevance</a:t>
            </a:r>
            <a:r>
              <a:rPr lang="en-US" sz="1350" i="1" dirty="0" smtClean="0"/>
              <a:t> </a:t>
            </a:r>
            <a:r>
              <a:rPr lang="en-US" sz="1350" dirty="0"/>
              <a:t>– Does the offer and creative of the </a:t>
            </a:r>
            <a:r>
              <a:rPr lang="en-US" sz="1350" dirty="0" smtClean="0"/>
              <a:t>email </a:t>
            </a:r>
            <a:r>
              <a:rPr lang="en-US" sz="1350" dirty="0"/>
              <a:t>meet the needs of the recipients?</a:t>
            </a:r>
          </a:p>
          <a:p>
            <a:pPr algn="just">
              <a:lnSpc>
                <a:spcPct val="110000"/>
              </a:lnSpc>
              <a:spcBef>
                <a:spcPts val="600"/>
              </a:spcBef>
            </a:pPr>
            <a:r>
              <a:rPr lang="en-US" sz="1350" i="1" dirty="0" smtClean="0">
                <a:solidFill>
                  <a:srgbClr val="0000CC"/>
                </a:solidFill>
              </a:rPr>
              <a:t>Incentive </a:t>
            </a:r>
            <a:r>
              <a:rPr lang="en-US" sz="1350" dirty="0">
                <a:solidFill>
                  <a:srgbClr val="0000CC"/>
                </a:solidFill>
              </a:rPr>
              <a:t>(</a:t>
            </a:r>
            <a:r>
              <a:rPr lang="en-US" sz="1350" i="1" dirty="0">
                <a:solidFill>
                  <a:srgbClr val="0000CC"/>
                </a:solidFill>
              </a:rPr>
              <a:t>or offer</a:t>
            </a:r>
            <a:r>
              <a:rPr lang="en-US" sz="1350" dirty="0">
                <a:solidFill>
                  <a:srgbClr val="0000CC"/>
                </a:solidFill>
              </a:rPr>
              <a:t>)</a:t>
            </a:r>
            <a:r>
              <a:rPr lang="en-US" sz="1350" dirty="0"/>
              <a:t> – The WIFM factor or ‘What’s in it for me?’ for the recipient. </a:t>
            </a:r>
            <a:r>
              <a:rPr lang="en-US" sz="1350" dirty="0" smtClean="0"/>
              <a:t>What benefit </a:t>
            </a:r>
            <a:r>
              <a:rPr lang="en-US" sz="1350" dirty="0"/>
              <a:t>does the recipient gain from clicking on the hyperlink(s) in the e-mail? </a:t>
            </a:r>
            <a:r>
              <a:rPr lang="en-US" sz="1350" dirty="0" smtClean="0"/>
              <a:t>For example</a:t>
            </a:r>
            <a:r>
              <a:rPr lang="en-US" sz="1350" dirty="0"/>
              <a:t>, a prize draw is a common offer for B2C brands.</a:t>
            </a:r>
          </a:p>
          <a:p>
            <a:pPr algn="just">
              <a:lnSpc>
                <a:spcPct val="110000"/>
              </a:lnSpc>
              <a:spcBef>
                <a:spcPts val="600"/>
              </a:spcBef>
            </a:pPr>
            <a:r>
              <a:rPr lang="en-US" sz="1350" i="1" dirty="0" smtClean="0">
                <a:solidFill>
                  <a:srgbClr val="0000CC"/>
                </a:solidFill>
              </a:rPr>
              <a:t>Targeting </a:t>
            </a:r>
            <a:r>
              <a:rPr lang="en-US" sz="1350" i="1" dirty="0">
                <a:solidFill>
                  <a:srgbClr val="0000CC"/>
                </a:solidFill>
              </a:rPr>
              <a:t>and Timing</a:t>
            </a:r>
            <a:r>
              <a:rPr lang="en-US" sz="1350" i="1" dirty="0"/>
              <a:t> </a:t>
            </a:r>
            <a:r>
              <a:rPr lang="en-US" sz="1350" dirty="0"/>
              <a:t>– Targeting is related to the relevance. Is a single message sent </a:t>
            </a:r>
            <a:r>
              <a:rPr lang="en-US" sz="1350" dirty="0" smtClean="0"/>
              <a:t>to all </a:t>
            </a:r>
            <a:r>
              <a:rPr lang="en-US" sz="1350" dirty="0"/>
              <a:t>prospects or customers on the list or are </a:t>
            </a:r>
            <a:r>
              <a:rPr lang="en-US" sz="1350" dirty="0" smtClean="0"/>
              <a:t>emails </a:t>
            </a:r>
            <a:r>
              <a:rPr lang="en-US" sz="1350" dirty="0"/>
              <a:t>with tailored creative, </a:t>
            </a:r>
            <a:r>
              <a:rPr lang="en-US" sz="1350" dirty="0" smtClean="0"/>
              <a:t>incentive and </a:t>
            </a:r>
            <a:r>
              <a:rPr lang="en-US" sz="1350" dirty="0"/>
              <a:t>copy sent to the different segments on the list? Timing refers to when the </a:t>
            </a:r>
            <a:r>
              <a:rPr lang="en-US" sz="1350" dirty="0" smtClean="0"/>
              <a:t>email is received</a:t>
            </a:r>
            <a:r>
              <a:rPr lang="en-US" sz="1350" dirty="0"/>
              <a:t>: </a:t>
            </a:r>
            <a:r>
              <a:rPr lang="en-US" sz="1350" dirty="0" smtClean="0"/>
              <a:t>day </a:t>
            </a:r>
            <a:r>
              <a:rPr lang="en-US" sz="1350" dirty="0"/>
              <a:t>of the week, point in the month and even the </a:t>
            </a:r>
            <a:r>
              <a:rPr lang="en-US" sz="1350" dirty="0" smtClean="0"/>
              <a:t>year.</a:t>
            </a:r>
            <a:endParaRPr lang="en-US" sz="1350" dirty="0"/>
          </a:p>
          <a:p>
            <a:pPr algn="just">
              <a:lnSpc>
                <a:spcPct val="110000"/>
              </a:lnSpc>
              <a:spcBef>
                <a:spcPts val="600"/>
              </a:spcBef>
            </a:pPr>
            <a:r>
              <a:rPr lang="en-US" sz="1350" i="1" dirty="0" smtClean="0">
                <a:solidFill>
                  <a:srgbClr val="0000CC"/>
                </a:solidFill>
              </a:rPr>
              <a:t>Integration</a:t>
            </a:r>
            <a:r>
              <a:rPr lang="en-US" sz="1350" i="1" dirty="0" smtClean="0"/>
              <a:t> </a:t>
            </a:r>
            <a:r>
              <a:rPr lang="en-US" sz="1350" dirty="0"/>
              <a:t>– Are the </a:t>
            </a:r>
            <a:r>
              <a:rPr lang="en-US" sz="1350" dirty="0" smtClean="0"/>
              <a:t>email </a:t>
            </a:r>
            <a:r>
              <a:rPr lang="en-US" sz="1350" dirty="0"/>
              <a:t>campaigns part of your integrated marketing communications?</a:t>
            </a:r>
          </a:p>
          <a:p>
            <a:pPr algn="just">
              <a:lnSpc>
                <a:spcPct val="110000"/>
              </a:lnSpc>
              <a:spcBef>
                <a:spcPts val="600"/>
              </a:spcBef>
            </a:pPr>
            <a:r>
              <a:rPr lang="en-US" sz="1350" i="1" dirty="0" smtClean="0">
                <a:solidFill>
                  <a:srgbClr val="0000CC"/>
                </a:solidFill>
              </a:rPr>
              <a:t>Copy</a:t>
            </a:r>
            <a:r>
              <a:rPr lang="en-US" sz="1350" i="1" dirty="0" smtClean="0"/>
              <a:t> </a:t>
            </a:r>
            <a:r>
              <a:rPr lang="en-US" sz="1350" dirty="0"/>
              <a:t>– This is part of the creative and refers to the structure, style and explanation </a:t>
            </a:r>
            <a:r>
              <a:rPr lang="en-US" sz="1350" dirty="0" smtClean="0"/>
              <a:t>of the </a:t>
            </a:r>
            <a:r>
              <a:rPr lang="en-US" sz="1350" dirty="0"/>
              <a:t>offer together with the location of hyperlinks in the e-mail.</a:t>
            </a:r>
          </a:p>
          <a:p>
            <a:pPr algn="just">
              <a:lnSpc>
                <a:spcPct val="110000"/>
              </a:lnSpc>
              <a:spcBef>
                <a:spcPts val="600"/>
              </a:spcBef>
            </a:pPr>
            <a:r>
              <a:rPr lang="en-US" sz="1350" i="1" dirty="0" smtClean="0">
                <a:solidFill>
                  <a:srgbClr val="0000CC"/>
                </a:solidFill>
              </a:rPr>
              <a:t>Attributes </a:t>
            </a:r>
            <a:r>
              <a:rPr lang="en-US" sz="1350" i="1" dirty="0">
                <a:solidFill>
                  <a:srgbClr val="0000CC"/>
                </a:solidFill>
              </a:rPr>
              <a:t>(of the e-mail)</a:t>
            </a:r>
            <a:r>
              <a:rPr lang="en-US" sz="1350" i="1" dirty="0"/>
              <a:t> </a:t>
            </a:r>
            <a:r>
              <a:rPr lang="en-US" sz="1350" dirty="0"/>
              <a:t>– Assess the message characteristics such as the subject line</a:t>
            </a:r>
            <a:r>
              <a:rPr lang="en-US" sz="1350" dirty="0" smtClean="0"/>
              <a:t>, from </a:t>
            </a:r>
            <a:r>
              <a:rPr lang="en-US" sz="1350" dirty="0"/>
              <a:t>address, to address, date/time of receipt and format (HTML or text). Send </a:t>
            </a:r>
            <a:r>
              <a:rPr lang="en-US" sz="1350" dirty="0" smtClean="0"/>
              <a:t>out MIME </a:t>
            </a:r>
            <a:r>
              <a:rPr lang="en-US" sz="1350" dirty="0"/>
              <a:t>messages which can display HTML or text according to the </a:t>
            </a:r>
            <a:r>
              <a:rPr lang="en-US" sz="1350" dirty="0" smtClean="0"/>
              <a:t>capability of </a:t>
            </a:r>
            <a:r>
              <a:rPr lang="en-US" sz="1350" dirty="0"/>
              <a:t>the </a:t>
            </a:r>
            <a:r>
              <a:rPr lang="en-US" sz="1350" dirty="0" smtClean="0"/>
              <a:t>email </a:t>
            </a:r>
            <a:r>
              <a:rPr lang="en-US" sz="1350" dirty="0"/>
              <a:t>reader. Offer choice of HTML or text to match users’ preferences.</a:t>
            </a:r>
          </a:p>
          <a:p>
            <a:pPr algn="just">
              <a:lnSpc>
                <a:spcPct val="110000"/>
              </a:lnSpc>
              <a:spcBef>
                <a:spcPts val="600"/>
              </a:spcBef>
            </a:pPr>
            <a:r>
              <a:rPr lang="en-US" sz="1350" i="1" dirty="0" smtClean="0">
                <a:solidFill>
                  <a:srgbClr val="0000CC"/>
                </a:solidFill>
              </a:rPr>
              <a:t>Landing </a:t>
            </a:r>
            <a:r>
              <a:rPr lang="en-US" sz="1350" i="1" dirty="0">
                <a:solidFill>
                  <a:srgbClr val="0000CC"/>
                </a:solidFill>
              </a:rPr>
              <a:t>page (or microsite)</a:t>
            </a:r>
            <a:r>
              <a:rPr lang="en-US" sz="1350" i="1" dirty="0"/>
              <a:t> </a:t>
            </a:r>
            <a:r>
              <a:rPr lang="en-US" sz="1350" dirty="0"/>
              <a:t>– These are terms given for the page(s) reached after </a:t>
            </a:r>
            <a:r>
              <a:rPr lang="en-US" sz="1350" dirty="0" smtClean="0"/>
              <a:t>the recipient </a:t>
            </a:r>
            <a:r>
              <a:rPr lang="en-US" sz="1350" dirty="0"/>
              <a:t>clicks on a link in the </a:t>
            </a:r>
            <a:r>
              <a:rPr lang="en-US" sz="1350" dirty="0" smtClean="0"/>
              <a:t>email</a:t>
            </a:r>
            <a:r>
              <a:rPr lang="en-US" sz="1350" dirty="0"/>
              <a:t>. Typically, on </a:t>
            </a:r>
            <a:r>
              <a:rPr lang="en-US" sz="1350" dirty="0" smtClean="0"/>
              <a:t>click-through</a:t>
            </a:r>
            <a:r>
              <a:rPr lang="en-US" sz="1350" dirty="0"/>
              <a:t>, the recipient </a:t>
            </a:r>
            <a:r>
              <a:rPr lang="en-US" sz="1350" dirty="0" smtClean="0"/>
              <a:t>will be </a:t>
            </a:r>
            <a:r>
              <a:rPr lang="en-US" sz="1350" dirty="0"/>
              <a:t>presented with an online form to profile or learn more about them. Designing </a:t>
            </a:r>
            <a:r>
              <a:rPr lang="en-US" sz="1350" dirty="0" smtClean="0"/>
              <a:t>the page </a:t>
            </a:r>
            <a:r>
              <a:rPr lang="en-US" sz="1350" dirty="0"/>
              <a:t>so the form is easy to complete can effect the overall success of the campaign.</a:t>
            </a:r>
            <a:endParaRPr lang="en-US" sz="1350" dirty="0" smtClean="0">
              <a:solidFill>
                <a:srgbClr val="0000CC"/>
              </a:solidFill>
            </a:endParaRPr>
          </a:p>
        </p:txBody>
      </p:sp>
    </p:spTree>
    <p:extLst>
      <p:ext uri="{BB962C8B-B14F-4D97-AF65-F5344CB8AC3E}">
        <p14:creationId xmlns:p14="http://schemas.microsoft.com/office/powerpoint/2010/main" val="26447110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Key Measures </a:t>
            </a:r>
            <a:r>
              <a:rPr lang="en-US" sz="2900" dirty="0">
                <a:cs typeface="Times New Roman" pitchFamily="18" charset="0"/>
              </a:rPr>
              <a:t>for </a:t>
            </a:r>
            <a:r>
              <a:rPr lang="en-US" sz="2900" dirty="0" smtClean="0">
                <a:cs typeface="Times New Roman" pitchFamily="18" charset="0"/>
              </a:rPr>
              <a:t>Email Marketing</a:t>
            </a:r>
            <a:endParaRPr lang="en-US" sz="29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2400"/>
              </a:spcBef>
              <a:defRPr/>
            </a:pPr>
            <a:r>
              <a:rPr lang="en-US" sz="1800" dirty="0">
                <a:solidFill>
                  <a:srgbClr val="0000CC"/>
                </a:solidFill>
              </a:rPr>
              <a:t>Delivery </a:t>
            </a:r>
            <a:r>
              <a:rPr lang="en-US" sz="1800" dirty="0" smtClean="0">
                <a:solidFill>
                  <a:srgbClr val="0000CC"/>
                </a:solidFill>
              </a:rPr>
              <a:t>Rate (Non-Bounce Rate) </a:t>
            </a:r>
            <a:r>
              <a:rPr lang="en-US" sz="1800" dirty="0"/>
              <a:t>– </a:t>
            </a:r>
            <a:r>
              <a:rPr lang="en-US" sz="1600" dirty="0" smtClean="0"/>
              <a:t>Emails </a:t>
            </a:r>
            <a:r>
              <a:rPr lang="en-US" sz="1600" dirty="0"/>
              <a:t>will bounce if the </a:t>
            </a:r>
            <a:r>
              <a:rPr lang="en-US" sz="1600" dirty="0" smtClean="0"/>
              <a:t>email address </a:t>
            </a:r>
            <a:r>
              <a:rPr lang="en-US" sz="1600" dirty="0"/>
              <a:t>is no longer valid or a spam filter blocks the </a:t>
            </a:r>
            <a:r>
              <a:rPr lang="en-US" sz="1600" dirty="0" smtClean="0"/>
              <a:t>email</a:t>
            </a:r>
            <a:r>
              <a:rPr lang="en-US" sz="1600" dirty="0"/>
              <a:t>. So online marketers </a:t>
            </a:r>
            <a:r>
              <a:rPr lang="en-US" sz="1600" dirty="0" smtClean="0"/>
              <a:t>check their </a:t>
            </a:r>
            <a:r>
              <a:rPr lang="en-US" sz="1600" dirty="0"/>
              <a:t>‘deliverability’ to make sure their messages are not identified as ‘false positives</a:t>
            </a:r>
            <a:r>
              <a:rPr lang="en-US" sz="1600" dirty="0" smtClean="0"/>
              <a:t>’ by </a:t>
            </a:r>
            <a:r>
              <a:rPr lang="en-US" sz="1600" dirty="0"/>
              <a:t>spam prevention software. </a:t>
            </a:r>
            <a:endParaRPr lang="en-US" sz="1600" dirty="0" smtClean="0"/>
          </a:p>
          <a:p>
            <a:pPr algn="just">
              <a:lnSpc>
                <a:spcPct val="125000"/>
              </a:lnSpc>
              <a:spcBef>
                <a:spcPts val="2400"/>
              </a:spcBef>
              <a:defRPr/>
            </a:pPr>
            <a:r>
              <a:rPr lang="en-US" sz="1800" dirty="0" smtClean="0">
                <a:solidFill>
                  <a:srgbClr val="0000CC"/>
                </a:solidFill>
              </a:rPr>
              <a:t>Open Rate </a:t>
            </a:r>
            <a:r>
              <a:rPr lang="en-US" sz="1800" dirty="0"/>
              <a:t>– </a:t>
            </a:r>
            <a:r>
              <a:rPr lang="en-US" sz="1600" dirty="0"/>
              <a:t>This is measured for HTML messages through downloaded images. It is </a:t>
            </a:r>
            <a:r>
              <a:rPr lang="en-US" sz="1600" dirty="0" smtClean="0"/>
              <a:t>an indication </a:t>
            </a:r>
            <a:r>
              <a:rPr lang="en-US" sz="1600" dirty="0"/>
              <a:t>of how many customers open an </a:t>
            </a:r>
            <a:r>
              <a:rPr lang="en-US" sz="1600" dirty="0" smtClean="0"/>
              <a:t>email</a:t>
            </a:r>
            <a:r>
              <a:rPr lang="en-US" sz="1600" dirty="0"/>
              <a:t>, but is not accurate since </a:t>
            </a:r>
            <a:r>
              <a:rPr lang="en-US" sz="1600" dirty="0" smtClean="0"/>
              <a:t>some users </a:t>
            </a:r>
            <a:r>
              <a:rPr lang="en-US" sz="1600" dirty="0"/>
              <a:t>have preview panes in their </a:t>
            </a:r>
            <a:r>
              <a:rPr lang="en-US" sz="1600" dirty="0" smtClean="0"/>
              <a:t>email </a:t>
            </a:r>
            <a:r>
              <a:rPr lang="en-US" sz="1600" dirty="0"/>
              <a:t>readers which load the message even </a:t>
            </a:r>
            <a:r>
              <a:rPr lang="en-US" sz="1600" dirty="0" smtClean="0"/>
              <a:t>it is deleted </a:t>
            </a:r>
            <a:r>
              <a:rPr lang="en-US" sz="1600" dirty="0"/>
              <a:t>without </a:t>
            </a:r>
            <a:r>
              <a:rPr lang="en-US" sz="1600" dirty="0" smtClean="0"/>
              <a:t>reading. Some email </a:t>
            </a:r>
            <a:r>
              <a:rPr lang="en-US" sz="1600" dirty="0"/>
              <a:t>readers such as Outlook Express now </a:t>
            </a:r>
            <a:r>
              <a:rPr lang="en-US" sz="1600" dirty="0" smtClean="0"/>
              <a:t>block images </a:t>
            </a:r>
            <a:r>
              <a:rPr lang="en-US" sz="1600" dirty="0"/>
              <a:t>by default (this has resulted in a decline in open </a:t>
            </a:r>
            <a:r>
              <a:rPr lang="en-US" sz="1600" dirty="0" smtClean="0"/>
              <a:t>rates).</a:t>
            </a:r>
            <a:endParaRPr lang="en-US" sz="1600" dirty="0"/>
          </a:p>
          <a:p>
            <a:pPr algn="just">
              <a:lnSpc>
                <a:spcPct val="125000"/>
              </a:lnSpc>
              <a:spcBef>
                <a:spcPts val="2400"/>
              </a:spcBef>
              <a:defRPr/>
            </a:pPr>
            <a:r>
              <a:rPr lang="en-US" sz="1800" dirty="0" smtClean="0">
                <a:solidFill>
                  <a:srgbClr val="0000CC"/>
                </a:solidFill>
              </a:rPr>
              <a:t>Click Through </a:t>
            </a:r>
            <a:r>
              <a:rPr lang="en-US" sz="1800" dirty="0">
                <a:solidFill>
                  <a:srgbClr val="0000CC"/>
                </a:solidFill>
              </a:rPr>
              <a:t>or </a:t>
            </a:r>
            <a:r>
              <a:rPr lang="en-US" sz="1800" dirty="0" smtClean="0">
                <a:solidFill>
                  <a:srgbClr val="0000CC"/>
                </a:solidFill>
              </a:rPr>
              <a:t>Click Rate </a:t>
            </a:r>
            <a:r>
              <a:rPr lang="en-US" sz="1800" dirty="0"/>
              <a:t>– </a:t>
            </a:r>
            <a:r>
              <a:rPr lang="en-US" sz="1600" dirty="0"/>
              <a:t>This is the number of people who click through on the </a:t>
            </a:r>
            <a:r>
              <a:rPr lang="en-US" sz="1600" dirty="0" smtClean="0"/>
              <a:t>email of </a:t>
            </a:r>
            <a:r>
              <a:rPr lang="en-US" sz="1600" dirty="0"/>
              <a:t>those delivered (strictly unique clicks rather than total clicks</a:t>
            </a:r>
            <a:r>
              <a:rPr lang="en-US" sz="1600" dirty="0" smtClean="0"/>
              <a:t>).</a:t>
            </a:r>
            <a:endParaRPr lang="en-US" sz="1600" dirty="0" smtClean="0">
              <a:solidFill>
                <a:srgbClr val="0000CC"/>
              </a:solidFill>
            </a:endParaRPr>
          </a:p>
        </p:txBody>
      </p:sp>
    </p:spTree>
    <p:extLst>
      <p:ext uri="{BB962C8B-B14F-4D97-AF65-F5344CB8AC3E}">
        <p14:creationId xmlns:p14="http://schemas.microsoft.com/office/powerpoint/2010/main" val="39578453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Opt-in-Email </a:t>
            </a:r>
            <a:r>
              <a:rPr lang="en-US" sz="2900" dirty="0">
                <a:cs typeface="Times New Roman" pitchFamily="18" charset="0"/>
              </a:rPr>
              <a:t>Marketing</a:t>
            </a:r>
            <a:endParaRPr lang="en-US" sz="29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t>Opt-in email is a term used when someone is given the option to receive email. </a:t>
            </a:r>
            <a:endParaRPr lang="en-US" sz="1800" dirty="0" smtClean="0"/>
          </a:p>
          <a:p>
            <a:pPr algn="just">
              <a:lnSpc>
                <a:spcPct val="125000"/>
              </a:lnSpc>
              <a:spcBef>
                <a:spcPts val="1200"/>
              </a:spcBef>
              <a:defRPr/>
            </a:pPr>
            <a:r>
              <a:rPr lang="en-US" sz="1800" dirty="0" smtClean="0"/>
              <a:t>Without </a:t>
            </a:r>
            <a:r>
              <a:rPr lang="en-US" sz="1800" dirty="0"/>
              <a:t>obtaining permission before sending email, the email is unsolicited bulk email, better known as spam.</a:t>
            </a:r>
          </a:p>
          <a:p>
            <a:pPr algn="just">
              <a:lnSpc>
                <a:spcPct val="125000"/>
              </a:lnSpc>
              <a:spcBef>
                <a:spcPts val="1200"/>
              </a:spcBef>
              <a:defRPr/>
            </a:pPr>
            <a:r>
              <a:rPr lang="en-US" sz="1800" dirty="0"/>
              <a:t>There are several common </a:t>
            </a:r>
            <a:r>
              <a:rPr lang="en-US" sz="1800" dirty="0" smtClean="0"/>
              <a:t>forms </a:t>
            </a:r>
            <a:r>
              <a:rPr lang="en-US" sz="1800" dirty="0"/>
              <a:t>of opt-in email</a:t>
            </a:r>
            <a:r>
              <a:rPr lang="en-US" sz="1800" dirty="0" smtClean="0"/>
              <a:t>:</a:t>
            </a:r>
          </a:p>
          <a:p>
            <a:pPr lvl="1" algn="just">
              <a:lnSpc>
                <a:spcPct val="125000"/>
              </a:lnSpc>
              <a:spcBef>
                <a:spcPts val="1200"/>
              </a:spcBef>
              <a:defRPr/>
            </a:pPr>
            <a:r>
              <a:rPr lang="en-US" sz="1600" dirty="0">
                <a:solidFill>
                  <a:srgbClr val="0000CC"/>
                </a:solidFill>
              </a:rPr>
              <a:t>Unconfirmed opt-in / Single </a:t>
            </a:r>
            <a:r>
              <a:rPr lang="en-US" sz="1600" dirty="0" smtClean="0">
                <a:solidFill>
                  <a:srgbClr val="0000CC"/>
                </a:solidFill>
              </a:rPr>
              <a:t>opt-in</a:t>
            </a:r>
          </a:p>
          <a:p>
            <a:pPr lvl="1" algn="just">
              <a:lnSpc>
                <a:spcPct val="125000"/>
              </a:lnSpc>
              <a:spcBef>
                <a:spcPts val="1200"/>
              </a:spcBef>
              <a:defRPr/>
            </a:pPr>
            <a:r>
              <a:rPr lang="en-US" sz="1600" dirty="0">
                <a:solidFill>
                  <a:srgbClr val="0000CC"/>
                </a:solidFill>
              </a:rPr>
              <a:t>Confirmed opt-in </a:t>
            </a:r>
            <a:r>
              <a:rPr lang="en-US" sz="1600" dirty="0" smtClean="0">
                <a:solidFill>
                  <a:srgbClr val="0000CC"/>
                </a:solidFill>
              </a:rPr>
              <a:t>/ </a:t>
            </a:r>
            <a:r>
              <a:rPr lang="en-US" sz="1600" dirty="0">
                <a:solidFill>
                  <a:srgbClr val="0000CC"/>
                </a:solidFill>
              </a:rPr>
              <a:t>Double </a:t>
            </a:r>
            <a:r>
              <a:rPr lang="en-US" sz="1600" dirty="0" smtClean="0">
                <a:solidFill>
                  <a:srgbClr val="0000CC"/>
                </a:solidFill>
              </a:rPr>
              <a:t>opt-in</a:t>
            </a:r>
          </a:p>
          <a:p>
            <a:pPr lvl="1" algn="just">
              <a:lnSpc>
                <a:spcPct val="125000"/>
              </a:lnSpc>
              <a:spcBef>
                <a:spcPts val="1200"/>
              </a:spcBef>
              <a:defRPr/>
            </a:pPr>
            <a:r>
              <a:rPr lang="en-US" sz="1600" dirty="0">
                <a:solidFill>
                  <a:srgbClr val="0000CC"/>
                </a:solidFill>
              </a:rPr>
              <a:t>Opt-out</a:t>
            </a:r>
            <a:endParaRPr lang="en-US" sz="1600" dirty="0" smtClean="0">
              <a:solidFill>
                <a:srgbClr val="0000CC"/>
              </a:solidFill>
            </a:endParaRPr>
          </a:p>
        </p:txBody>
      </p:sp>
    </p:spTree>
    <p:extLst>
      <p:ext uri="{BB962C8B-B14F-4D97-AF65-F5344CB8AC3E}">
        <p14:creationId xmlns:p14="http://schemas.microsoft.com/office/powerpoint/2010/main" val="22568413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Unconfirmed opt-in / Single opt-in</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solidFill>
                  <a:srgbClr val="0000CC"/>
                </a:solidFill>
              </a:rPr>
              <a:t>Someone first gives an email address to the list software (for instance, on a Web page), but no steps are taken to make sure that this address belongs to the person submitting it. </a:t>
            </a:r>
            <a:endParaRPr lang="en-US" sz="1800" dirty="0" smtClean="0">
              <a:solidFill>
                <a:srgbClr val="0000CC"/>
              </a:solidFill>
            </a:endParaRPr>
          </a:p>
          <a:p>
            <a:pPr algn="just">
              <a:lnSpc>
                <a:spcPct val="125000"/>
              </a:lnSpc>
              <a:spcBef>
                <a:spcPts val="1200"/>
              </a:spcBef>
              <a:defRPr/>
            </a:pPr>
            <a:r>
              <a:rPr lang="en-US" sz="1800" dirty="0" smtClean="0"/>
              <a:t>This </a:t>
            </a:r>
            <a:r>
              <a:rPr lang="en-US" sz="1800" dirty="0"/>
              <a:t>can cause email from the mailing list to be considered spam because simple typos of the email address can cause the email to be sent to someone else</a:t>
            </a:r>
            <a:r>
              <a:rPr lang="en-US" sz="1800" dirty="0" smtClean="0"/>
              <a:t>.</a:t>
            </a:r>
          </a:p>
        </p:txBody>
      </p:sp>
    </p:spTree>
    <p:extLst>
      <p:ext uri="{BB962C8B-B14F-4D97-AF65-F5344CB8AC3E}">
        <p14:creationId xmlns:p14="http://schemas.microsoft.com/office/powerpoint/2010/main" val="27122735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Confirmed opt-in / Double opt-in</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t>A new subscriber asks to be subscribed to the mailing </a:t>
            </a:r>
            <a:r>
              <a:rPr lang="en-US" sz="1800" dirty="0" smtClean="0"/>
              <a:t>list.</a:t>
            </a:r>
          </a:p>
          <a:p>
            <a:pPr algn="just">
              <a:lnSpc>
                <a:spcPct val="125000"/>
              </a:lnSpc>
              <a:spcBef>
                <a:spcPts val="1200"/>
              </a:spcBef>
              <a:defRPr/>
            </a:pPr>
            <a:r>
              <a:rPr lang="en-US" sz="1800" dirty="0" smtClean="0"/>
              <a:t>A </a:t>
            </a:r>
            <a:r>
              <a:rPr lang="en-US" sz="1800" dirty="0"/>
              <a:t>confirmation email is sent to verify it was really </a:t>
            </a:r>
            <a:r>
              <a:rPr lang="en-US" sz="1800" dirty="0" smtClean="0"/>
              <a:t>subscriber. </a:t>
            </a:r>
          </a:p>
          <a:p>
            <a:pPr algn="just">
              <a:lnSpc>
                <a:spcPct val="125000"/>
              </a:lnSpc>
              <a:spcBef>
                <a:spcPts val="1200"/>
              </a:spcBef>
              <a:defRPr/>
            </a:pPr>
            <a:r>
              <a:rPr lang="en-US" sz="1800" dirty="0" smtClean="0"/>
              <a:t>A </a:t>
            </a:r>
            <a:r>
              <a:rPr lang="en-US" sz="1800" dirty="0"/>
              <a:t>confirmed opt-in (COI) (also known as a Double opt-in) procedure helps to ensure that a third party is not able to subscribe someone else accidentally, or out of malice, since if no action is taken on the part of the e-mail recipient, they will simply no longer receive any messages from the list operator. </a:t>
            </a:r>
            <a:endParaRPr lang="en-US" sz="1800" dirty="0" smtClean="0"/>
          </a:p>
        </p:txBody>
      </p:sp>
    </p:spTree>
    <p:extLst>
      <p:ext uri="{BB962C8B-B14F-4D97-AF65-F5344CB8AC3E}">
        <p14:creationId xmlns:p14="http://schemas.microsoft.com/office/powerpoint/2010/main" val="4766233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Opt-out</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t>Instead of giving people the option to be put in the list, they are automatically put in and then have the option to request to be taken out. </a:t>
            </a:r>
          </a:p>
          <a:p>
            <a:pPr algn="just">
              <a:lnSpc>
                <a:spcPct val="125000"/>
              </a:lnSpc>
              <a:spcBef>
                <a:spcPts val="1200"/>
              </a:spcBef>
              <a:defRPr/>
            </a:pPr>
            <a:r>
              <a:rPr lang="en-US" sz="1800" dirty="0" smtClean="0"/>
              <a:t>This </a:t>
            </a:r>
            <a:r>
              <a:rPr lang="en-US" sz="1800" dirty="0"/>
              <a:t>approach is illegal in the European Union and many other jurisdictions.</a:t>
            </a:r>
            <a:endParaRPr lang="en-US" sz="1800" dirty="0" smtClean="0"/>
          </a:p>
        </p:txBody>
      </p:sp>
    </p:spTree>
    <p:extLst>
      <p:ext uri="{BB962C8B-B14F-4D97-AF65-F5344CB8AC3E}">
        <p14:creationId xmlns:p14="http://schemas.microsoft.com/office/powerpoint/2010/main" val="4766233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Online PR</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Public Relation (PR) is </a:t>
            </a:r>
            <a:r>
              <a:rPr lang="en-US" sz="1800" dirty="0"/>
              <a:t>a kind of a bridge between the organization and </a:t>
            </a:r>
            <a:r>
              <a:rPr lang="en-US" sz="1800" dirty="0" smtClean="0"/>
              <a:t>customer.</a:t>
            </a:r>
          </a:p>
          <a:p>
            <a:pPr algn="just">
              <a:lnSpc>
                <a:spcPct val="125000"/>
              </a:lnSpc>
              <a:spcBef>
                <a:spcPts val="1200"/>
              </a:spcBef>
              <a:defRPr/>
            </a:pPr>
            <a:r>
              <a:rPr lang="en-US" sz="1800" dirty="0" smtClean="0"/>
              <a:t>When PR is </a:t>
            </a:r>
            <a:r>
              <a:rPr lang="en-US" sz="1800" dirty="0"/>
              <a:t>connected to online </a:t>
            </a:r>
            <a:r>
              <a:rPr lang="en-US" sz="1800" dirty="0" smtClean="0"/>
              <a:t>world, </a:t>
            </a:r>
            <a:r>
              <a:rPr lang="en-US" sz="1800" dirty="0"/>
              <a:t>it means that the public relation person is telling the policies of company or organization online using </a:t>
            </a:r>
            <a:r>
              <a:rPr lang="en-US" sz="1800" dirty="0" smtClean="0"/>
              <a:t>Internet </a:t>
            </a:r>
            <a:r>
              <a:rPr lang="en-US" sz="1800" dirty="0"/>
              <a:t>on some particular website and promoting the products throughout the worldwide. </a:t>
            </a:r>
            <a:endParaRPr lang="en-US" sz="1800" dirty="0" smtClean="0"/>
          </a:p>
          <a:p>
            <a:pPr algn="just">
              <a:lnSpc>
                <a:spcPct val="125000"/>
              </a:lnSpc>
              <a:spcBef>
                <a:spcPts val="1200"/>
              </a:spcBef>
              <a:defRPr/>
            </a:pPr>
            <a:r>
              <a:rPr lang="en-US" sz="1800" dirty="0" smtClean="0"/>
              <a:t>PR </a:t>
            </a:r>
            <a:r>
              <a:rPr lang="en-US" sz="1800" dirty="0"/>
              <a:t>is an integral part of company’s marketing strategy</a:t>
            </a:r>
            <a:r>
              <a:rPr lang="en-US" sz="1800" dirty="0" smtClean="0"/>
              <a:t>.</a:t>
            </a:r>
          </a:p>
          <a:p>
            <a:pPr algn="just">
              <a:lnSpc>
                <a:spcPct val="125000"/>
              </a:lnSpc>
              <a:spcBef>
                <a:spcPts val="1200"/>
              </a:spcBef>
              <a:defRPr/>
            </a:pPr>
            <a:r>
              <a:rPr lang="en-US" sz="1800" dirty="0"/>
              <a:t>Public relation practitioner is the person or department which promotes the positive image of their respective company or organization. </a:t>
            </a:r>
            <a:endParaRPr lang="en-US" sz="1800" dirty="0" smtClean="0"/>
          </a:p>
          <a:p>
            <a:pPr algn="just">
              <a:lnSpc>
                <a:spcPct val="125000"/>
              </a:lnSpc>
              <a:spcBef>
                <a:spcPts val="1200"/>
              </a:spcBef>
              <a:defRPr/>
            </a:pPr>
            <a:r>
              <a:rPr lang="en-US" sz="1800" dirty="0" smtClean="0"/>
              <a:t>Public </a:t>
            </a:r>
            <a:r>
              <a:rPr lang="en-US" sz="1800" dirty="0"/>
              <a:t>relation department deals with the people in such a way that they have to build the positive image of their product that it’s the best one and they will not be able to find the better product in society.</a:t>
            </a:r>
            <a:endParaRPr lang="en-US" sz="1800" dirty="0" smtClean="0"/>
          </a:p>
        </p:txBody>
      </p:sp>
    </p:spTree>
    <p:extLst>
      <p:ext uri="{BB962C8B-B14F-4D97-AF65-F5344CB8AC3E}">
        <p14:creationId xmlns:p14="http://schemas.microsoft.com/office/powerpoint/2010/main" val="1048399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Online PR (contd…)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a:solidFill>
                  <a:srgbClr val="0000CC"/>
                </a:solidFill>
              </a:rPr>
              <a:t>Public relation person or department makes the company’s websites interactive and promote their products in such a way that the audience finds all the benefits and advantages of the product or organization and think that this is the best organization or brand to grab the product or do work</a:t>
            </a:r>
            <a:r>
              <a:rPr lang="en-US" sz="1800" dirty="0" smtClean="0">
                <a:solidFill>
                  <a:srgbClr val="0000CC"/>
                </a:solidFill>
              </a:rPr>
              <a:t>.</a:t>
            </a:r>
          </a:p>
          <a:p>
            <a:pPr algn="just">
              <a:lnSpc>
                <a:spcPct val="125000"/>
              </a:lnSpc>
              <a:spcBef>
                <a:spcPts val="1800"/>
              </a:spcBef>
              <a:defRPr/>
            </a:pPr>
            <a:r>
              <a:rPr lang="en-US" sz="1800" b="1" dirty="0" smtClean="0">
                <a:solidFill>
                  <a:srgbClr val="00B050"/>
                </a:solidFill>
              </a:rPr>
              <a:t>Example</a:t>
            </a:r>
            <a:r>
              <a:rPr lang="en-US" sz="1800" dirty="0" smtClean="0">
                <a:solidFill>
                  <a:srgbClr val="00B050"/>
                </a:solidFill>
              </a:rPr>
              <a:t>: Promoting the Facebook pages of brands </a:t>
            </a:r>
            <a:r>
              <a:rPr lang="en-US" sz="1800" dirty="0">
                <a:solidFill>
                  <a:srgbClr val="00B050"/>
                </a:solidFill>
              </a:rPr>
              <a:t>and </a:t>
            </a:r>
            <a:r>
              <a:rPr lang="en-US" sz="1800" dirty="0" smtClean="0">
                <a:solidFill>
                  <a:srgbClr val="00B050"/>
                </a:solidFill>
              </a:rPr>
              <a:t>organizations. Once </a:t>
            </a:r>
            <a:r>
              <a:rPr lang="en-US" sz="1800" dirty="0">
                <a:solidFill>
                  <a:srgbClr val="00B050"/>
                </a:solidFill>
              </a:rPr>
              <a:t>the people like their </a:t>
            </a:r>
            <a:r>
              <a:rPr lang="en-US" sz="1800" dirty="0" smtClean="0">
                <a:solidFill>
                  <a:srgbClr val="00B050"/>
                </a:solidFill>
              </a:rPr>
              <a:t>page, </a:t>
            </a:r>
            <a:r>
              <a:rPr lang="en-US" sz="1800" dirty="0">
                <a:solidFill>
                  <a:srgbClr val="00B050"/>
                </a:solidFill>
              </a:rPr>
              <a:t>they get the updates of the respective company or product on their newsfeed on daily basis that helps the brand or organization in increasing their </a:t>
            </a:r>
            <a:r>
              <a:rPr lang="en-US" sz="1800" dirty="0" smtClean="0">
                <a:solidFill>
                  <a:srgbClr val="00B050"/>
                </a:solidFill>
              </a:rPr>
              <a:t>business.</a:t>
            </a:r>
          </a:p>
          <a:p>
            <a:pPr lvl="1" algn="just">
              <a:lnSpc>
                <a:spcPct val="125000"/>
              </a:lnSpc>
              <a:spcBef>
                <a:spcPts val="1800"/>
              </a:spcBef>
              <a:defRPr/>
            </a:pPr>
            <a:r>
              <a:rPr lang="en-US" sz="1600" dirty="0" smtClean="0"/>
              <a:t>The </a:t>
            </a:r>
            <a:r>
              <a:rPr lang="en-US" sz="1600" dirty="0"/>
              <a:t>role of </a:t>
            </a:r>
            <a:r>
              <a:rPr lang="en-US" sz="1600" dirty="0" smtClean="0"/>
              <a:t>public </a:t>
            </a:r>
            <a:r>
              <a:rPr lang="en-US" sz="1600" dirty="0"/>
              <a:t>relation department in such type of online world can be judged when any person comment or ask something about their product or </a:t>
            </a:r>
            <a:r>
              <a:rPr lang="en-US" sz="1600" dirty="0" smtClean="0"/>
              <a:t>organization, </a:t>
            </a:r>
            <a:r>
              <a:rPr lang="en-US" sz="1600" dirty="0"/>
              <a:t>the public relation person has to answer that in such a convincing way that the other person gets satisfied.</a:t>
            </a:r>
            <a:endParaRPr lang="en-US" sz="1600" dirty="0" smtClean="0"/>
          </a:p>
        </p:txBody>
      </p:sp>
    </p:spTree>
    <p:extLst>
      <p:ext uri="{BB962C8B-B14F-4D97-AF65-F5344CB8AC3E}">
        <p14:creationId xmlns:p14="http://schemas.microsoft.com/office/powerpoint/2010/main" val="2821183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Large Rectangle </a:t>
            </a:r>
            <a:r>
              <a:rPr lang="en-US" dirty="0" smtClean="0">
                <a:cs typeface="Times New Roman" pitchFamily="18" charset="0"/>
              </a:rPr>
              <a:t>Ad</a:t>
            </a:r>
            <a:endParaRPr lang="en-US" dirty="0"/>
          </a:p>
        </p:txBody>
      </p:sp>
      <p:sp>
        <p:nvSpPr>
          <p:cNvPr id="3" name="Content Placeholder 2"/>
          <p:cNvSpPr>
            <a:spLocks noGrp="1"/>
          </p:cNvSpPr>
          <p:nvPr>
            <p:ph idx="1"/>
          </p:nvPr>
        </p:nvSpPr>
        <p:spPr>
          <a:xfrm>
            <a:off x="163285" y="827314"/>
            <a:ext cx="4332515" cy="4060371"/>
          </a:xfrm>
        </p:spPr>
        <p:txBody>
          <a:bodyPr/>
          <a:lstStyle/>
          <a:p>
            <a:pPr algn="just">
              <a:lnSpc>
                <a:spcPct val="125000"/>
              </a:lnSpc>
              <a:spcBef>
                <a:spcPts val="1200"/>
              </a:spcBef>
              <a:defRPr/>
            </a:pPr>
            <a:r>
              <a:rPr lang="en-US" sz="1800" dirty="0" smtClean="0"/>
              <a:t>Large rectangle has more ad space as compared with medium rectangle ad, and thus can be used to communicate better.</a:t>
            </a:r>
          </a:p>
          <a:p>
            <a:pPr algn="just">
              <a:lnSpc>
                <a:spcPct val="125000"/>
              </a:lnSpc>
              <a:spcBef>
                <a:spcPts val="1200"/>
              </a:spcBef>
              <a:defRPr/>
            </a:pPr>
            <a:r>
              <a:rPr lang="en-US" sz="1800" dirty="0" smtClean="0">
                <a:solidFill>
                  <a:srgbClr val="FF0000"/>
                </a:solidFill>
              </a:rPr>
              <a:t>The ad size is 336 (width) × 280 (height) pixels</a:t>
            </a:r>
            <a:r>
              <a:rPr lang="en-US" sz="1800" dirty="0" smtClean="0"/>
              <a:t>. </a:t>
            </a:r>
          </a:p>
          <a:p>
            <a:pPr algn="just">
              <a:lnSpc>
                <a:spcPct val="125000"/>
              </a:lnSpc>
              <a:spcBef>
                <a:spcPts val="1200"/>
              </a:spcBef>
              <a:defRPr/>
            </a:pPr>
            <a:r>
              <a:rPr lang="en-US" sz="1800" dirty="0" smtClean="0">
                <a:solidFill>
                  <a:srgbClr val="0000CC"/>
                </a:solidFill>
              </a:rPr>
              <a:t>It is available only in desktop mode.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9458" y="914401"/>
            <a:ext cx="4005942" cy="304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7478486" y="2677886"/>
            <a:ext cx="1386114" cy="1175657"/>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6407769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Online PR (contd…)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b="1" dirty="0" smtClean="0"/>
              <a:t>Nowadays, </a:t>
            </a:r>
            <a:r>
              <a:rPr lang="en-US" sz="1800" b="1" dirty="0"/>
              <a:t>people have started rating </a:t>
            </a:r>
            <a:r>
              <a:rPr lang="en-US" sz="1800" b="1" dirty="0" smtClean="0"/>
              <a:t>companies, and, </a:t>
            </a:r>
            <a:r>
              <a:rPr lang="en-US" sz="1800" b="1" dirty="0"/>
              <a:t>if a company does not have an active website or the Facebook page of that company has less ‘likes</a:t>
            </a:r>
            <a:r>
              <a:rPr lang="en-US" sz="1800" b="1" dirty="0" smtClean="0"/>
              <a:t>’, </a:t>
            </a:r>
            <a:r>
              <a:rPr lang="en-US" sz="1800" b="1" dirty="0"/>
              <a:t>then people are less likely to buy products of that </a:t>
            </a:r>
            <a:r>
              <a:rPr lang="en-US" sz="1800" b="1" dirty="0" smtClean="0"/>
              <a:t>company.</a:t>
            </a:r>
          </a:p>
          <a:p>
            <a:pPr algn="just">
              <a:lnSpc>
                <a:spcPct val="125000"/>
              </a:lnSpc>
              <a:spcBef>
                <a:spcPts val="600"/>
              </a:spcBef>
              <a:defRPr/>
            </a:pPr>
            <a:r>
              <a:rPr lang="en-US" sz="1800" dirty="0" smtClean="0">
                <a:solidFill>
                  <a:srgbClr val="FF0000"/>
                </a:solidFill>
              </a:rPr>
              <a:t>Characteristics of Online PR</a:t>
            </a:r>
          </a:p>
          <a:p>
            <a:pPr lvl="1" algn="just">
              <a:lnSpc>
                <a:spcPct val="125000"/>
              </a:lnSpc>
              <a:spcBef>
                <a:spcPts val="600"/>
              </a:spcBef>
              <a:defRPr/>
            </a:pPr>
            <a:r>
              <a:rPr lang="en-US" sz="1600" dirty="0" smtClean="0">
                <a:solidFill>
                  <a:srgbClr val="0000CC"/>
                </a:solidFill>
              </a:rPr>
              <a:t>Immediacy</a:t>
            </a:r>
            <a:r>
              <a:rPr lang="en-US" sz="1600" dirty="0">
                <a:solidFill>
                  <a:srgbClr val="0000CC"/>
                </a:solidFill>
              </a:rPr>
              <a:t>: </a:t>
            </a:r>
            <a:r>
              <a:rPr lang="en-US" sz="1400" dirty="0"/>
              <a:t>The response in social media is measured in minutes so a PR person has to be actively engaged to the online profile of his company before other companies grab the narrative</a:t>
            </a:r>
            <a:r>
              <a:rPr lang="en-US" sz="1400" dirty="0" smtClean="0"/>
              <a:t>.</a:t>
            </a:r>
          </a:p>
          <a:p>
            <a:pPr lvl="1" algn="just">
              <a:lnSpc>
                <a:spcPct val="125000"/>
              </a:lnSpc>
              <a:spcBef>
                <a:spcPts val="600"/>
              </a:spcBef>
              <a:defRPr/>
            </a:pPr>
            <a:r>
              <a:rPr lang="en-US" sz="1600" dirty="0">
                <a:solidFill>
                  <a:srgbClr val="0000CC"/>
                </a:solidFill>
              </a:rPr>
              <a:t>Direct </a:t>
            </a:r>
            <a:r>
              <a:rPr lang="en-US" sz="1600" dirty="0" smtClean="0">
                <a:solidFill>
                  <a:srgbClr val="0000CC"/>
                </a:solidFill>
              </a:rPr>
              <a:t>Engagement</a:t>
            </a:r>
            <a:r>
              <a:rPr lang="en-US" sz="1600" dirty="0"/>
              <a:t>: </a:t>
            </a:r>
            <a:r>
              <a:rPr lang="en-US" sz="1400" dirty="0"/>
              <a:t>Social media demands an online engagement where the PR person has to be </a:t>
            </a:r>
            <a:r>
              <a:rPr lang="en-US" sz="1400" dirty="0" smtClean="0"/>
              <a:t>answerable </a:t>
            </a:r>
            <a:r>
              <a:rPr lang="en-US" sz="1400" dirty="0"/>
              <a:t>to the public in an honest and open manner</a:t>
            </a:r>
            <a:r>
              <a:rPr lang="en-US" sz="1400" dirty="0" smtClean="0"/>
              <a:t>.</a:t>
            </a:r>
          </a:p>
          <a:p>
            <a:pPr lvl="1" algn="just">
              <a:lnSpc>
                <a:spcPct val="125000"/>
              </a:lnSpc>
              <a:spcBef>
                <a:spcPts val="600"/>
              </a:spcBef>
              <a:defRPr/>
            </a:pPr>
            <a:r>
              <a:rPr lang="en-US" sz="1600" dirty="0">
                <a:solidFill>
                  <a:srgbClr val="0000CC"/>
                </a:solidFill>
              </a:rPr>
              <a:t>Transparency</a:t>
            </a:r>
            <a:r>
              <a:rPr lang="en-US" sz="1600" dirty="0"/>
              <a:t>: </a:t>
            </a:r>
            <a:r>
              <a:rPr lang="en-US" sz="1400" dirty="0"/>
              <a:t>This means that everything is open on social media so the PR person has to be very careful in building a positive image of the </a:t>
            </a:r>
            <a:r>
              <a:rPr lang="en-US" sz="1400" dirty="0" smtClean="0"/>
              <a:t>company.</a:t>
            </a:r>
          </a:p>
          <a:p>
            <a:pPr lvl="1" algn="just">
              <a:lnSpc>
                <a:spcPct val="125000"/>
              </a:lnSpc>
              <a:spcBef>
                <a:spcPts val="600"/>
              </a:spcBef>
              <a:defRPr/>
            </a:pPr>
            <a:r>
              <a:rPr lang="en-US" sz="1600" dirty="0">
                <a:solidFill>
                  <a:srgbClr val="0000CC"/>
                </a:solidFill>
              </a:rPr>
              <a:t>Reach</a:t>
            </a:r>
            <a:r>
              <a:rPr lang="en-US" sz="1600" dirty="0"/>
              <a:t>: </a:t>
            </a:r>
            <a:r>
              <a:rPr lang="en-US" sz="1400" dirty="0"/>
              <a:t>This is the greatest benefit of the online world as it allows promoting and managing the brand on a global scale with minimum expenditure.</a:t>
            </a:r>
            <a:endParaRPr lang="en-US" sz="1400" dirty="0" smtClean="0"/>
          </a:p>
        </p:txBody>
      </p:sp>
    </p:spTree>
    <p:extLst>
      <p:ext uri="{BB962C8B-B14F-4D97-AF65-F5344CB8AC3E}">
        <p14:creationId xmlns:p14="http://schemas.microsoft.com/office/powerpoint/2010/main" val="32889687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Principles of PR in </a:t>
            </a:r>
            <a:r>
              <a:rPr lang="en-US" sz="3200" dirty="0" smtClean="0">
                <a:cs typeface="Times New Roman" pitchFamily="18" charset="0"/>
              </a:rPr>
              <a:t>Online World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dirty="0">
                <a:solidFill>
                  <a:srgbClr val="FF0000"/>
                </a:solidFill>
              </a:rPr>
              <a:t>Face up to </a:t>
            </a:r>
            <a:r>
              <a:rPr lang="en-US" sz="1800" dirty="0" smtClean="0">
                <a:solidFill>
                  <a:srgbClr val="FF0000"/>
                </a:solidFill>
              </a:rPr>
              <a:t>Crisis - </a:t>
            </a:r>
            <a:r>
              <a:rPr lang="en-US" sz="1400" dirty="0" smtClean="0"/>
              <a:t>The </a:t>
            </a:r>
            <a:r>
              <a:rPr lang="en-US" sz="1400" dirty="0"/>
              <a:t>companies who indulge in crisis should accept their faults , write a sorry note for customers in their online profile and should also promise their customers that that mistake would never be repeated by the company in future</a:t>
            </a:r>
            <a:r>
              <a:rPr lang="en-US" sz="1400" dirty="0" smtClean="0"/>
              <a:t>.</a:t>
            </a:r>
          </a:p>
          <a:p>
            <a:pPr algn="just">
              <a:lnSpc>
                <a:spcPct val="125000"/>
              </a:lnSpc>
              <a:spcBef>
                <a:spcPts val="900"/>
              </a:spcBef>
              <a:defRPr/>
            </a:pPr>
            <a:r>
              <a:rPr lang="en-US" sz="1800" dirty="0">
                <a:solidFill>
                  <a:srgbClr val="FF0000"/>
                </a:solidFill>
              </a:rPr>
              <a:t>Think </a:t>
            </a:r>
            <a:r>
              <a:rPr lang="en-US" sz="1800" dirty="0" smtClean="0">
                <a:solidFill>
                  <a:srgbClr val="FF0000"/>
                </a:solidFill>
              </a:rPr>
              <a:t>Creatively - </a:t>
            </a:r>
            <a:r>
              <a:rPr lang="en-US" sz="1400" dirty="0" smtClean="0"/>
              <a:t>Thinking </a:t>
            </a:r>
            <a:r>
              <a:rPr lang="en-US" sz="1400" dirty="0"/>
              <a:t>creatively is very crucial for online PR. The online site of a company should consist of videos, pictures , games , discount offers to make it more engaging and intriguing so that more people are likely to buy products of that company</a:t>
            </a:r>
            <a:r>
              <a:rPr lang="en-US" sz="1400" dirty="0" smtClean="0"/>
              <a:t>.</a:t>
            </a:r>
          </a:p>
          <a:p>
            <a:pPr algn="just">
              <a:lnSpc>
                <a:spcPct val="125000"/>
              </a:lnSpc>
              <a:spcBef>
                <a:spcPts val="900"/>
              </a:spcBef>
              <a:defRPr/>
            </a:pPr>
            <a:r>
              <a:rPr lang="en-US" sz="1600" dirty="0">
                <a:solidFill>
                  <a:srgbClr val="FF0000"/>
                </a:solidFill>
              </a:rPr>
              <a:t>A </a:t>
            </a:r>
            <a:r>
              <a:rPr lang="en-US" sz="1600" dirty="0" smtClean="0">
                <a:solidFill>
                  <a:srgbClr val="FF0000"/>
                </a:solidFill>
              </a:rPr>
              <a:t>Tactful </a:t>
            </a:r>
            <a:r>
              <a:rPr lang="en-US" sz="1600" dirty="0">
                <a:solidFill>
                  <a:srgbClr val="FF0000"/>
                </a:solidFill>
              </a:rPr>
              <a:t>PR </a:t>
            </a:r>
            <a:r>
              <a:rPr lang="en-US" sz="1600" dirty="0" smtClean="0">
                <a:solidFill>
                  <a:srgbClr val="FF0000"/>
                </a:solidFill>
              </a:rPr>
              <a:t>Strategy </a:t>
            </a:r>
            <a:r>
              <a:rPr lang="en-US" sz="1600" dirty="0">
                <a:solidFill>
                  <a:srgbClr val="FF0000"/>
                </a:solidFill>
              </a:rPr>
              <a:t>-</a:t>
            </a:r>
            <a:r>
              <a:rPr lang="en-US" sz="1600" dirty="0"/>
              <a:t> </a:t>
            </a:r>
            <a:r>
              <a:rPr lang="en-US" sz="1400" dirty="0" smtClean="0"/>
              <a:t>A </a:t>
            </a:r>
            <a:r>
              <a:rPr lang="en-US" sz="1400" dirty="0"/>
              <a:t>very planned and systematic PR strategy should be used which includes pacing up with the internet , sensitively answering the questions of clients and creative interactions with the customers</a:t>
            </a:r>
            <a:r>
              <a:rPr lang="en-US" sz="1400" dirty="0" smtClean="0"/>
              <a:t>.</a:t>
            </a:r>
          </a:p>
          <a:p>
            <a:pPr algn="just">
              <a:lnSpc>
                <a:spcPct val="125000"/>
              </a:lnSpc>
              <a:spcBef>
                <a:spcPts val="900"/>
              </a:spcBef>
              <a:defRPr/>
            </a:pPr>
            <a:r>
              <a:rPr lang="en-US" sz="1600" dirty="0">
                <a:solidFill>
                  <a:srgbClr val="FF0000"/>
                </a:solidFill>
              </a:rPr>
              <a:t>Identify C</a:t>
            </a:r>
            <a:r>
              <a:rPr lang="en-US" sz="1600" dirty="0" smtClean="0">
                <a:solidFill>
                  <a:srgbClr val="FF0000"/>
                </a:solidFill>
              </a:rPr>
              <a:t>ustomers </a:t>
            </a:r>
            <a:r>
              <a:rPr lang="en-US" sz="1600" dirty="0">
                <a:solidFill>
                  <a:srgbClr val="FF0000"/>
                </a:solidFill>
              </a:rPr>
              <a:t>-</a:t>
            </a:r>
            <a:r>
              <a:rPr lang="en-US" sz="1600" dirty="0"/>
              <a:t> </a:t>
            </a:r>
            <a:r>
              <a:rPr lang="en-US" sz="1600" dirty="0" smtClean="0"/>
              <a:t>T</a:t>
            </a:r>
            <a:r>
              <a:rPr lang="en-US" sz="1400" dirty="0" smtClean="0"/>
              <a:t>he </a:t>
            </a:r>
            <a:r>
              <a:rPr lang="en-US" sz="1400" dirty="0"/>
              <a:t>PR person has to identify real clients of the company and influence them.</a:t>
            </a:r>
            <a:endParaRPr lang="en-US" sz="1400" dirty="0" smtClean="0"/>
          </a:p>
          <a:p>
            <a:pPr algn="just">
              <a:lnSpc>
                <a:spcPct val="125000"/>
              </a:lnSpc>
              <a:spcBef>
                <a:spcPts val="900"/>
              </a:spcBef>
              <a:defRPr/>
            </a:pPr>
            <a:r>
              <a:rPr lang="en-US" sz="1600" dirty="0">
                <a:solidFill>
                  <a:srgbClr val="FF0000"/>
                </a:solidFill>
              </a:rPr>
              <a:t>Monitoring - </a:t>
            </a:r>
            <a:r>
              <a:rPr lang="en-US" sz="1400" dirty="0"/>
              <a:t>While managing PR of a company in </a:t>
            </a:r>
            <a:r>
              <a:rPr lang="en-US" sz="1400" dirty="0" smtClean="0"/>
              <a:t>virtual world, </a:t>
            </a:r>
            <a:r>
              <a:rPr lang="en-US" sz="1400" dirty="0"/>
              <a:t>the PR department has to monitor online </a:t>
            </a:r>
            <a:r>
              <a:rPr lang="en-US" sz="1400" dirty="0" smtClean="0"/>
              <a:t>conversations.</a:t>
            </a:r>
          </a:p>
          <a:p>
            <a:pPr algn="just">
              <a:lnSpc>
                <a:spcPct val="125000"/>
              </a:lnSpc>
              <a:spcBef>
                <a:spcPts val="900"/>
              </a:spcBef>
              <a:defRPr/>
            </a:pPr>
            <a:r>
              <a:rPr lang="en-IN" sz="1600" dirty="0" smtClean="0">
                <a:solidFill>
                  <a:srgbClr val="FF0000"/>
                </a:solidFill>
              </a:rPr>
              <a:t>Build </a:t>
            </a:r>
            <a:r>
              <a:rPr lang="en-IN" sz="1600" dirty="0">
                <a:solidFill>
                  <a:srgbClr val="FF0000"/>
                </a:solidFill>
              </a:rPr>
              <a:t>a </a:t>
            </a:r>
            <a:r>
              <a:rPr lang="en-IN" sz="1600" dirty="0" smtClean="0">
                <a:solidFill>
                  <a:srgbClr val="FF0000"/>
                </a:solidFill>
              </a:rPr>
              <a:t>Web Strategy</a:t>
            </a:r>
            <a:r>
              <a:rPr lang="en-IN" sz="1600" dirty="0" smtClean="0"/>
              <a:t> - </a:t>
            </a:r>
            <a:r>
              <a:rPr lang="en-US" sz="1400" dirty="0" smtClean="0"/>
              <a:t>Tools </a:t>
            </a:r>
            <a:r>
              <a:rPr lang="en-US" sz="1400" dirty="0"/>
              <a:t>should be utilized to make an effective online </a:t>
            </a:r>
            <a:r>
              <a:rPr lang="en-US" sz="1400" dirty="0" smtClean="0"/>
              <a:t>strategy.</a:t>
            </a:r>
            <a:endParaRPr lang="en-US" sz="1600" dirty="0" smtClean="0"/>
          </a:p>
        </p:txBody>
      </p:sp>
    </p:spTree>
    <p:extLst>
      <p:ext uri="{BB962C8B-B14F-4D97-AF65-F5344CB8AC3E}">
        <p14:creationId xmlns:p14="http://schemas.microsoft.com/office/powerpoint/2010/main" val="12744045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Interactive Advertising</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solidFill>
                  <a:srgbClr val="FF0000"/>
                </a:solidFill>
              </a:rPr>
              <a:t>Interactive advertising refers to promotional techniques that include an element of feedback from those to whom the advertisements are directed. </a:t>
            </a:r>
            <a:endParaRPr lang="en-US" sz="1800" dirty="0" smtClean="0">
              <a:solidFill>
                <a:srgbClr val="FF0000"/>
              </a:solidFill>
            </a:endParaRPr>
          </a:p>
          <a:p>
            <a:pPr algn="just">
              <a:lnSpc>
                <a:spcPct val="125000"/>
              </a:lnSpc>
              <a:spcBef>
                <a:spcPts val="1200"/>
              </a:spcBef>
              <a:defRPr/>
            </a:pPr>
            <a:r>
              <a:rPr lang="en-US" sz="1800" dirty="0" smtClean="0"/>
              <a:t>This </a:t>
            </a:r>
            <a:r>
              <a:rPr lang="en-US" sz="1800" dirty="0"/>
              <a:t>feedback gives the advertiser analytical data that can be used to improve the advertising methods being employed. </a:t>
            </a:r>
            <a:endParaRPr lang="en-US" sz="1800" dirty="0" smtClean="0"/>
          </a:p>
          <a:p>
            <a:pPr algn="just">
              <a:lnSpc>
                <a:spcPct val="125000"/>
              </a:lnSpc>
              <a:spcBef>
                <a:spcPts val="1200"/>
              </a:spcBef>
              <a:defRPr/>
            </a:pPr>
            <a:r>
              <a:rPr lang="en-US" sz="1800" dirty="0" smtClean="0"/>
              <a:t>Interactive </a:t>
            </a:r>
            <a:r>
              <a:rPr lang="en-US" sz="1800" dirty="0"/>
              <a:t>advertising is usually used to refer to online advertising, but can also be applied to offline advertising methods such as consumer surveys</a:t>
            </a:r>
            <a:r>
              <a:rPr lang="en-US" sz="1800" dirty="0" smtClean="0"/>
              <a:t>.</a:t>
            </a:r>
          </a:p>
          <a:p>
            <a:pPr algn="just">
              <a:lnSpc>
                <a:spcPct val="125000"/>
              </a:lnSpc>
              <a:spcBef>
                <a:spcPts val="1200"/>
              </a:spcBef>
              <a:defRPr/>
            </a:pPr>
            <a:r>
              <a:rPr lang="en-US" sz="1800" dirty="0" smtClean="0"/>
              <a:t>Through interactive advertising, the advertisers </a:t>
            </a:r>
            <a:r>
              <a:rPr lang="en-US" sz="1800" dirty="0"/>
              <a:t>have given potential customers the opportunity to interact with companies and their </a:t>
            </a:r>
            <a:r>
              <a:rPr lang="en-US" sz="1800" dirty="0" smtClean="0"/>
              <a:t>advertising.</a:t>
            </a:r>
          </a:p>
          <a:p>
            <a:pPr algn="just">
              <a:lnSpc>
                <a:spcPct val="125000"/>
              </a:lnSpc>
              <a:spcBef>
                <a:spcPts val="1200"/>
              </a:spcBef>
              <a:defRPr/>
            </a:pPr>
            <a:r>
              <a:rPr lang="en-US" sz="1800" dirty="0">
                <a:solidFill>
                  <a:srgbClr val="0000CC"/>
                </a:solidFill>
              </a:rPr>
              <a:t>Interactive advertising </a:t>
            </a:r>
            <a:r>
              <a:rPr lang="en-US" sz="1800" dirty="0" smtClean="0">
                <a:solidFill>
                  <a:srgbClr val="0000CC"/>
                </a:solidFill>
              </a:rPr>
              <a:t>may be done by using </a:t>
            </a:r>
            <a:r>
              <a:rPr lang="en-US" sz="1800" dirty="0">
                <a:solidFill>
                  <a:srgbClr val="0000CC"/>
                </a:solidFill>
              </a:rPr>
              <a:t>social media, branded polls and games, and many other approaches to engage the target audience.</a:t>
            </a:r>
            <a:endParaRPr lang="en-US" sz="1800" dirty="0" smtClean="0">
              <a:solidFill>
                <a:srgbClr val="0000CC"/>
              </a:solidFill>
            </a:endParaRPr>
          </a:p>
        </p:txBody>
      </p:sp>
    </p:spTree>
    <p:extLst>
      <p:ext uri="{BB962C8B-B14F-4D97-AF65-F5344CB8AC3E}">
        <p14:creationId xmlns:p14="http://schemas.microsoft.com/office/powerpoint/2010/main" val="3070661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Online Partnerships</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dirty="0">
                <a:solidFill>
                  <a:srgbClr val="0000CC"/>
                </a:solidFill>
              </a:rPr>
              <a:t>If </a:t>
            </a:r>
            <a:r>
              <a:rPr lang="en-US" sz="1800" dirty="0" smtClean="0">
                <a:solidFill>
                  <a:srgbClr val="0000CC"/>
                </a:solidFill>
              </a:rPr>
              <a:t>we </a:t>
            </a:r>
            <a:r>
              <a:rPr lang="en-US" sz="1800" dirty="0">
                <a:solidFill>
                  <a:srgbClr val="0000CC"/>
                </a:solidFill>
              </a:rPr>
              <a:t>build a </a:t>
            </a:r>
            <a:r>
              <a:rPr lang="en-US" sz="1800" dirty="0" smtClean="0">
                <a:solidFill>
                  <a:srgbClr val="0000CC"/>
                </a:solidFill>
              </a:rPr>
              <a:t>website </a:t>
            </a:r>
            <a:r>
              <a:rPr lang="en-US" sz="1800" dirty="0">
                <a:solidFill>
                  <a:srgbClr val="0000CC"/>
                </a:solidFill>
              </a:rPr>
              <a:t>and no one visits, does it still </a:t>
            </a:r>
            <a:r>
              <a:rPr lang="en-US" sz="1800" dirty="0" smtClean="0">
                <a:solidFill>
                  <a:srgbClr val="0000CC"/>
                </a:solidFill>
              </a:rPr>
              <a:t>exist?</a:t>
            </a:r>
          </a:p>
          <a:p>
            <a:pPr algn="just">
              <a:lnSpc>
                <a:spcPct val="125000"/>
              </a:lnSpc>
              <a:spcBef>
                <a:spcPts val="900"/>
              </a:spcBef>
              <a:defRPr/>
            </a:pPr>
            <a:r>
              <a:rPr lang="en-US" sz="1800" dirty="0" smtClean="0"/>
              <a:t>Online </a:t>
            </a:r>
            <a:r>
              <a:rPr lang="en-US" sz="1800" dirty="0"/>
              <a:t>marketing is just as important to the success of a </a:t>
            </a:r>
            <a:r>
              <a:rPr lang="en-US" sz="1800" dirty="0" smtClean="0"/>
              <a:t>website </a:t>
            </a:r>
            <a:r>
              <a:rPr lang="en-US" sz="1800" dirty="0"/>
              <a:t>as the site’s design, technical features, and server speed</a:t>
            </a:r>
            <a:r>
              <a:rPr lang="en-US" sz="1800" dirty="0" smtClean="0"/>
              <a:t>.</a:t>
            </a:r>
          </a:p>
          <a:p>
            <a:pPr algn="just">
              <a:lnSpc>
                <a:spcPct val="125000"/>
              </a:lnSpc>
              <a:spcBef>
                <a:spcPts val="900"/>
              </a:spcBef>
              <a:defRPr/>
            </a:pPr>
            <a:r>
              <a:rPr lang="en-US" sz="1800" b="1" dirty="0" smtClean="0"/>
              <a:t>It is </a:t>
            </a:r>
            <a:r>
              <a:rPr lang="en-US" sz="1800" b="1" dirty="0"/>
              <a:t>not enough to bring </a:t>
            </a:r>
            <a:r>
              <a:rPr lang="en-US" sz="1800" b="1" dirty="0" smtClean="0"/>
              <a:t>our </a:t>
            </a:r>
            <a:r>
              <a:rPr lang="en-US" sz="1800" b="1" dirty="0"/>
              <a:t>store online and then just wait for the customers to come rolling in. </a:t>
            </a:r>
            <a:r>
              <a:rPr lang="en-US" sz="1800" b="1" dirty="0" smtClean="0"/>
              <a:t>We have to </a:t>
            </a:r>
            <a:r>
              <a:rPr lang="en-US" sz="1800" b="1" dirty="0"/>
              <a:t>take an active — and ongoing — role in acquiring those potential customers, by making sure they know about </a:t>
            </a:r>
            <a:r>
              <a:rPr lang="en-US" sz="1800" b="1" dirty="0" smtClean="0"/>
              <a:t>our </a:t>
            </a:r>
            <a:r>
              <a:rPr lang="en-US" sz="1800" b="1" dirty="0"/>
              <a:t>site and by encouraging them to visit</a:t>
            </a:r>
            <a:r>
              <a:rPr lang="en-US" sz="1800" b="1" dirty="0" smtClean="0"/>
              <a:t>.</a:t>
            </a:r>
          </a:p>
          <a:p>
            <a:pPr algn="just">
              <a:lnSpc>
                <a:spcPct val="125000"/>
              </a:lnSpc>
              <a:spcBef>
                <a:spcPts val="900"/>
              </a:spcBef>
              <a:defRPr/>
            </a:pPr>
            <a:r>
              <a:rPr lang="en-US" sz="1800" dirty="0">
                <a:solidFill>
                  <a:srgbClr val="FF0000"/>
                </a:solidFill>
              </a:rPr>
              <a:t>One of the best ways to do that is to build partnerships with other, related sites on the Web</a:t>
            </a:r>
            <a:r>
              <a:rPr lang="en-US" sz="1800" dirty="0" smtClean="0">
                <a:solidFill>
                  <a:srgbClr val="FF0000"/>
                </a:solidFill>
              </a:rPr>
              <a:t>.</a:t>
            </a:r>
          </a:p>
          <a:p>
            <a:pPr algn="just">
              <a:lnSpc>
                <a:spcPct val="125000"/>
              </a:lnSpc>
              <a:spcBef>
                <a:spcPts val="900"/>
              </a:spcBef>
              <a:defRPr/>
            </a:pPr>
            <a:r>
              <a:rPr lang="en-US" sz="1800" dirty="0">
                <a:solidFill>
                  <a:srgbClr val="0000CC"/>
                </a:solidFill>
              </a:rPr>
              <a:t>Content Partnerships </a:t>
            </a:r>
            <a:r>
              <a:rPr lang="en-US" sz="1800" dirty="0"/>
              <a:t>- Content-sharing partnerships can increase </a:t>
            </a:r>
            <a:r>
              <a:rPr lang="en-US" sz="1800" dirty="0" smtClean="0"/>
              <a:t>our </a:t>
            </a:r>
            <a:r>
              <a:rPr lang="en-US" sz="1800" dirty="0"/>
              <a:t>visibility and get </a:t>
            </a:r>
            <a:r>
              <a:rPr lang="en-US" sz="1800" dirty="0" smtClean="0"/>
              <a:t>our </a:t>
            </a:r>
            <a:r>
              <a:rPr lang="en-US" sz="1800" dirty="0"/>
              <a:t>content in front of more people.</a:t>
            </a:r>
            <a:endParaRPr lang="en-US" sz="1800" dirty="0" smtClean="0"/>
          </a:p>
        </p:txBody>
      </p:sp>
    </p:spTree>
    <p:extLst>
      <p:ext uri="{BB962C8B-B14F-4D97-AF65-F5344CB8AC3E}">
        <p14:creationId xmlns:p14="http://schemas.microsoft.com/office/powerpoint/2010/main" val="32657559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Online </a:t>
            </a:r>
            <a:r>
              <a:rPr lang="en-US" sz="3200" dirty="0" smtClean="0">
                <a:cs typeface="Times New Roman" pitchFamily="18" charset="0"/>
              </a:rPr>
              <a:t>Partnerships (contd…)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dirty="0" smtClean="0">
                <a:solidFill>
                  <a:srgbClr val="FF0000"/>
                </a:solidFill>
              </a:rPr>
              <a:t>Content Partnerships</a:t>
            </a:r>
          </a:p>
          <a:p>
            <a:pPr lvl="1" algn="just">
              <a:lnSpc>
                <a:spcPct val="125000"/>
              </a:lnSpc>
              <a:spcBef>
                <a:spcPts val="900"/>
              </a:spcBef>
              <a:defRPr/>
            </a:pPr>
            <a:r>
              <a:rPr lang="en-US" sz="1600" dirty="0" smtClean="0"/>
              <a:t>Content-sharing </a:t>
            </a:r>
            <a:r>
              <a:rPr lang="en-US" sz="1600" dirty="0"/>
              <a:t>partnerships can increase </a:t>
            </a:r>
            <a:r>
              <a:rPr lang="en-US" sz="1600" dirty="0" smtClean="0"/>
              <a:t>our </a:t>
            </a:r>
            <a:r>
              <a:rPr lang="en-US" sz="1600" dirty="0"/>
              <a:t>visibility and get </a:t>
            </a:r>
            <a:r>
              <a:rPr lang="en-US" sz="1600" dirty="0" smtClean="0"/>
              <a:t>our </a:t>
            </a:r>
            <a:r>
              <a:rPr lang="en-US" sz="1600" dirty="0"/>
              <a:t>content in front of more people</a:t>
            </a:r>
            <a:r>
              <a:rPr lang="en-US" sz="1600" dirty="0" smtClean="0"/>
              <a:t>. For example - </a:t>
            </a:r>
            <a:r>
              <a:rPr lang="en-US" sz="1600" dirty="0" smtClean="0">
                <a:solidFill>
                  <a:srgbClr val="0000CC"/>
                </a:solidFill>
              </a:rPr>
              <a:t>consider a company is selling </a:t>
            </a:r>
            <a:r>
              <a:rPr lang="en-US" sz="1600" dirty="0">
                <a:solidFill>
                  <a:srgbClr val="0000CC"/>
                </a:solidFill>
              </a:rPr>
              <a:t>bicycles </a:t>
            </a:r>
            <a:r>
              <a:rPr lang="en-US" sz="1600" dirty="0" smtClean="0">
                <a:solidFill>
                  <a:srgbClr val="0000CC"/>
                </a:solidFill>
              </a:rPr>
              <a:t>online</a:t>
            </a:r>
            <a:r>
              <a:rPr lang="en-US" sz="1600" dirty="0" smtClean="0"/>
              <a:t>: </a:t>
            </a:r>
          </a:p>
          <a:p>
            <a:pPr lvl="2" algn="just">
              <a:lnSpc>
                <a:spcPct val="125000"/>
              </a:lnSpc>
              <a:spcBef>
                <a:spcPts val="900"/>
              </a:spcBef>
              <a:buFont typeface="Courier New" pitchFamily="49" charset="0"/>
              <a:buChar char="o"/>
              <a:defRPr/>
            </a:pPr>
            <a:r>
              <a:rPr lang="en-US" sz="1400" dirty="0" smtClean="0">
                <a:solidFill>
                  <a:srgbClr val="00B050"/>
                </a:solidFill>
              </a:rPr>
              <a:t>That company may form </a:t>
            </a:r>
            <a:r>
              <a:rPr lang="en-US" sz="1400" dirty="0">
                <a:solidFill>
                  <a:srgbClr val="00B050"/>
                </a:solidFill>
              </a:rPr>
              <a:t>a partnership with an online retailer of bike </a:t>
            </a:r>
            <a:r>
              <a:rPr lang="en-US" sz="1400" dirty="0" smtClean="0">
                <a:solidFill>
                  <a:srgbClr val="00B050"/>
                </a:solidFill>
              </a:rPr>
              <a:t>clothing. </a:t>
            </a:r>
          </a:p>
          <a:p>
            <a:pPr lvl="2" algn="just">
              <a:lnSpc>
                <a:spcPct val="125000"/>
              </a:lnSpc>
              <a:spcBef>
                <a:spcPts val="900"/>
              </a:spcBef>
              <a:buFont typeface="Courier New" pitchFamily="49" charset="0"/>
              <a:buChar char="o"/>
              <a:defRPr/>
            </a:pPr>
            <a:r>
              <a:rPr lang="en-US" sz="1400" dirty="0" smtClean="0">
                <a:solidFill>
                  <a:srgbClr val="00B050"/>
                </a:solidFill>
              </a:rPr>
              <a:t>The company could </a:t>
            </a:r>
            <a:r>
              <a:rPr lang="en-US" sz="1400" dirty="0">
                <a:solidFill>
                  <a:srgbClr val="00B050"/>
                </a:solidFill>
              </a:rPr>
              <a:t>sell </a:t>
            </a:r>
            <a:r>
              <a:rPr lang="en-US" sz="1400" dirty="0" smtClean="0">
                <a:solidFill>
                  <a:srgbClr val="00B050"/>
                </a:solidFill>
              </a:rPr>
              <a:t>retailer’s bike </a:t>
            </a:r>
            <a:r>
              <a:rPr lang="en-US" sz="1400" dirty="0">
                <a:solidFill>
                  <a:srgbClr val="00B050"/>
                </a:solidFill>
              </a:rPr>
              <a:t>shorts along with </a:t>
            </a:r>
            <a:r>
              <a:rPr lang="en-US" sz="1400" dirty="0" smtClean="0">
                <a:solidFill>
                  <a:srgbClr val="00B050"/>
                </a:solidFill>
              </a:rPr>
              <a:t>its bikes</a:t>
            </a:r>
            <a:r>
              <a:rPr lang="en-US" sz="1400" dirty="0">
                <a:solidFill>
                  <a:srgbClr val="00B050"/>
                </a:solidFill>
              </a:rPr>
              <a:t>, or vice versa. </a:t>
            </a:r>
            <a:endParaRPr lang="en-US" sz="1400" dirty="0" smtClean="0">
              <a:solidFill>
                <a:srgbClr val="00B050"/>
              </a:solidFill>
            </a:endParaRPr>
          </a:p>
          <a:p>
            <a:pPr lvl="2" algn="just">
              <a:lnSpc>
                <a:spcPct val="125000"/>
              </a:lnSpc>
              <a:spcBef>
                <a:spcPts val="900"/>
              </a:spcBef>
              <a:buFont typeface="Courier New" pitchFamily="49" charset="0"/>
              <a:buChar char="o"/>
              <a:defRPr/>
            </a:pPr>
            <a:r>
              <a:rPr lang="en-US" sz="1400" dirty="0" smtClean="0">
                <a:solidFill>
                  <a:srgbClr val="00B050"/>
                </a:solidFill>
              </a:rPr>
              <a:t>An </a:t>
            </a:r>
            <a:r>
              <a:rPr lang="en-US" sz="1400" dirty="0">
                <a:solidFill>
                  <a:srgbClr val="00B050"/>
                </a:solidFill>
              </a:rPr>
              <a:t>online travel agent specializing in bike tours would be another good choice for a content/product partnership, as would a site offering books and magazines on biking. </a:t>
            </a:r>
            <a:endParaRPr lang="en-US" sz="1400" dirty="0" smtClean="0">
              <a:solidFill>
                <a:srgbClr val="00B050"/>
              </a:solidFill>
            </a:endParaRPr>
          </a:p>
          <a:p>
            <a:pPr lvl="2" algn="just">
              <a:lnSpc>
                <a:spcPct val="125000"/>
              </a:lnSpc>
              <a:spcBef>
                <a:spcPts val="900"/>
              </a:spcBef>
              <a:buFont typeface="Courier New" pitchFamily="49" charset="0"/>
              <a:buChar char="o"/>
              <a:defRPr/>
            </a:pPr>
            <a:r>
              <a:rPr lang="en-US" sz="1400" dirty="0" smtClean="0">
                <a:solidFill>
                  <a:srgbClr val="00B050"/>
                </a:solidFill>
              </a:rPr>
              <a:t>If the bike company want </a:t>
            </a:r>
            <a:r>
              <a:rPr lang="en-US" sz="1400" dirty="0">
                <a:solidFill>
                  <a:srgbClr val="00B050"/>
                </a:solidFill>
              </a:rPr>
              <a:t>to add interesting, current content on biking </a:t>
            </a:r>
            <a:r>
              <a:rPr lang="en-US" sz="1400" dirty="0" smtClean="0">
                <a:solidFill>
                  <a:srgbClr val="00B050"/>
                </a:solidFill>
              </a:rPr>
              <a:t>its website</a:t>
            </a:r>
            <a:r>
              <a:rPr lang="en-US" sz="1400" dirty="0">
                <a:solidFill>
                  <a:srgbClr val="00B050"/>
                </a:solidFill>
              </a:rPr>
              <a:t>, find an online biking magazine and partner with them: </a:t>
            </a:r>
            <a:r>
              <a:rPr lang="en-US" sz="1400" dirty="0" smtClean="0">
                <a:solidFill>
                  <a:srgbClr val="00B050"/>
                </a:solidFill>
              </a:rPr>
              <a:t>their </a:t>
            </a:r>
            <a:r>
              <a:rPr lang="en-US" sz="1400" dirty="0">
                <a:solidFill>
                  <a:srgbClr val="00B050"/>
                </a:solidFill>
              </a:rPr>
              <a:t>content can augment </a:t>
            </a:r>
            <a:r>
              <a:rPr lang="en-US" sz="1400" dirty="0" smtClean="0">
                <a:solidFill>
                  <a:srgbClr val="00B050"/>
                </a:solidFill>
              </a:rPr>
              <a:t>the company's website</a:t>
            </a:r>
            <a:r>
              <a:rPr lang="en-US" sz="1400" dirty="0">
                <a:solidFill>
                  <a:srgbClr val="00B050"/>
                </a:solidFill>
              </a:rPr>
              <a:t>, and </a:t>
            </a:r>
            <a:r>
              <a:rPr lang="en-US" sz="1400" dirty="0" smtClean="0">
                <a:solidFill>
                  <a:srgbClr val="00B050"/>
                </a:solidFill>
              </a:rPr>
              <a:t>the company can </a:t>
            </a:r>
            <a:r>
              <a:rPr lang="en-US" sz="1400" dirty="0">
                <a:solidFill>
                  <a:srgbClr val="00B050"/>
                </a:solidFill>
              </a:rPr>
              <a:t>sell </a:t>
            </a:r>
            <a:r>
              <a:rPr lang="en-US" sz="1400" dirty="0" smtClean="0">
                <a:solidFill>
                  <a:srgbClr val="00B050"/>
                </a:solidFill>
              </a:rPr>
              <a:t>bikes </a:t>
            </a:r>
            <a:r>
              <a:rPr lang="en-US" sz="1400" dirty="0">
                <a:solidFill>
                  <a:srgbClr val="00B050"/>
                </a:solidFill>
              </a:rPr>
              <a:t>through </a:t>
            </a:r>
            <a:r>
              <a:rPr lang="en-US" sz="1400" dirty="0" smtClean="0">
                <a:solidFill>
                  <a:srgbClr val="00B050"/>
                </a:solidFill>
              </a:rPr>
              <a:t>their website</a:t>
            </a:r>
            <a:r>
              <a:rPr lang="en-US" sz="1400" dirty="0">
                <a:solidFill>
                  <a:srgbClr val="00B050"/>
                </a:solidFill>
              </a:rPr>
              <a:t>, sharing a percentage of the revenue with them</a:t>
            </a:r>
            <a:r>
              <a:rPr lang="en-US" sz="1400" dirty="0" smtClean="0">
                <a:solidFill>
                  <a:srgbClr val="00B050"/>
                </a:solidFill>
              </a:rPr>
              <a:t>.</a:t>
            </a:r>
          </a:p>
          <a:p>
            <a:pPr algn="just">
              <a:lnSpc>
                <a:spcPct val="125000"/>
              </a:lnSpc>
              <a:spcBef>
                <a:spcPts val="900"/>
              </a:spcBef>
              <a:defRPr/>
            </a:pPr>
            <a:r>
              <a:rPr lang="en-US" sz="1800" dirty="0">
                <a:solidFill>
                  <a:srgbClr val="FF0000"/>
                </a:solidFill>
              </a:rPr>
              <a:t>Link </a:t>
            </a:r>
            <a:r>
              <a:rPr lang="en-US" sz="1800" dirty="0" smtClean="0">
                <a:solidFill>
                  <a:srgbClr val="FF0000"/>
                </a:solidFill>
              </a:rPr>
              <a:t>Exchanges </a:t>
            </a:r>
            <a:r>
              <a:rPr lang="en-US" sz="1800" dirty="0">
                <a:solidFill>
                  <a:srgbClr val="FF0000"/>
                </a:solidFill>
              </a:rPr>
              <a:t>and </a:t>
            </a:r>
            <a:r>
              <a:rPr lang="en-US" sz="1800" dirty="0" smtClean="0">
                <a:solidFill>
                  <a:srgbClr val="FF0000"/>
                </a:solidFill>
              </a:rPr>
              <a:t>Search Engines</a:t>
            </a:r>
            <a:endParaRPr lang="en-US" sz="1800" dirty="0">
              <a:solidFill>
                <a:srgbClr val="FF0000"/>
              </a:solidFill>
            </a:endParaRPr>
          </a:p>
        </p:txBody>
      </p:sp>
    </p:spTree>
    <p:extLst>
      <p:ext uri="{BB962C8B-B14F-4D97-AF65-F5344CB8AC3E}">
        <p14:creationId xmlns:p14="http://schemas.microsoft.com/office/powerpoint/2010/main" val="27447488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Viral Marketing</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a:t>Viral marketing or viral advertising is a </a:t>
            </a:r>
            <a:r>
              <a:rPr lang="en-US" sz="1800" dirty="0" smtClean="0"/>
              <a:t>strategy </a:t>
            </a:r>
            <a:r>
              <a:rPr lang="en-US" sz="1800" dirty="0"/>
              <a:t>that uses existing social networks to promote a product mainly on various social media platforms</a:t>
            </a:r>
            <a:r>
              <a:rPr lang="en-US" sz="1800" dirty="0" smtClean="0"/>
              <a:t>.</a:t>
            </a:r>
          </a:p>
          <a:p>
            <a:pPr algn="just">
              <a:lnSpc>
                <a:spcPct val="125000"/>
              </a:lnSpc>
              <a:spcBef>
                <a:spcPts val="1200"/>
              </a:spcBef>
              <a:defRPr/>
            </a:pPr>
            <a:r>
              <a:rPr lang="en-US" sz="1800" dirty="0"/>
              <a:t>It can be delivered by word of mouth, or enhanced by the network effects of the Internet and mobile networks.</a:t>
            </a:r>
            <a:endParaRPr lang="en-US" sz="1800" dirty="0" smtClean="0"/>
          </a:p>
          <a:p>
            <a:pPr algn="just">
              <a:lnSpc>
                <a:spcPct val="125000"/>
              </a:lnSpc>
              <a:spcBef>
                <a:spcPts val="1200"/>
              </a:spcBef>
              <a:defRPr/>
            </a:pPr>
            <a:r>
              <a:rPr lang="en-US" sz="1800" dirty="0" smtClean="0">
                <a:solidFill>
                  <a:srgbClr val="0000CC"/>
                </a:solidFill>
              </a:rPr>
              <a:t>To </a:t>
            </a:r>
            <a:r>
              <a:rPr lang="en-US" sz="1800" dirty="0">
                <a:solidFill>
                  <a:srgbClr val="0000CC"/>
                </a:solidFill>
              </a:rPr>
              <a:t>make viral marketing work, three basic criteria must be </a:t>
            </a:r>
            <a:r>
              <a:rPr lang="en-US" sz="1800" dirty="0" smtClean="0">
                <a:solidFill>
                  <a:srgbClr val="0000CC"/>
                </a:solidFill>
              </a:rPr>
              <a:t>met, i.e., giving </a:t>
            </a:r>
            <a:r>
              <a:rPr lang="en-US" sz="1800" dirty="0">
                <a:solidFill>
                  <a:srgbClr val="0000CC"/>
                </a:solidFill>
              </a:rPr>
              <a:t>the right message to the right messengers in the right environment</a:t>
            </a:r>
            <a:r>
              <a:rPr lang="en-US" sz="1800" dirty="0" smtClean="0">
                <a:solidFill>
                  <a:srgbClr val="0000CC"/>
                </a:solidFill>
              </a:rPr>
              <a:t>:</a:t>
            </a:r>
            <a:endParaRPr lang="en-US" sz="1800" dirty="0">
              <a:solidFill>
                <a:srgbClr val="0000CC"/>
              </a:solidFill>
            </a:endParaRPr>
          </a:p>
          <a:p>
            <a:pPr lvl="1" algn="just">
              <a:lnSpc>
                <a:spcPct val="125000"/>
              </a:lnSpc>
              <a:spcBef>
                <a:spcPts val="300"/>
              </a:spcBef>
              <a:defRPr/>
            </a:pPr>
            <a:r>
              <a:rPr lang="en-US" sz="1600" dirty="0" smtClean="0">
                <a:solidFill>
                  <a:srgbClr val="FF0000"/>
                </a:solidFill>
              </a:rPr>
              <a:t>Messenger</a:t>
            </a:r>
            <a:endParaRPr lang="en-US" sz="1600" dirty="0"/>
          </a:p>
          <a:p>
            <a:pPr lvl="1" algn="just">
              <a:lnSpc>
                <a:spcPct val="125000"/>
              </a:lnSpc>
              <a:spcBef>
                <a:spcPts val="300"/>
              </a:spcBef>
              <a:defRPr/>
            </a:pPr>
            <a:r>
              <a:rPr lang="en-US" sz="1600" dirty="0" smtClean="0">
                <a:solidFill>
                  <a:srgbClr val="FF0000"/>
                </a:solidFill>
              </a:rPr>
              <a:t>Message</a:t>
            </a:r>
            <a:endParaRPr lang="en-US" sz="1600" dirty="0">
              <a:solidFill>
                <a:srgbClr val="0000CC"/>
              </a:solidFill>
            </a:endParaRPr>
          </a:p>
          <a:p>
            <a:pPr lvl="1" algn="just">
              <a:lnSpc>
                <a:spcPct val="125000"/>
              </a:lnSpc>
              <a:spcBef>
                <a:spcPts val="300"/>
              </a:spcBef>
              <a:defRPr/>
            </a:pPr>
            <a:r>
              <a:rPr lang="en-US" sz="1600" dirty="0" smtClean="0">
                <a:solidFill>
                  <a:srgbClr val="FF0000"/>
                </a:solidFill>
              </a:rPr>
              <a:t>Environment</a:t>
            </a:r>
          </a:p>
          <a:p>
            <a:pPr algn="just">
              <a:lnSpc>
                <a:spcPct val="125000"/>
              </a:lnSpc>
              <a:spcBef>
                <a:spcPts val="300"/>
              </a:spcBef>
              <a:defRPr/>
            </a:pPr>
            <a:r>
              <a:rPr lang="en-US" sz="1800" dirty="0">
                <a:solidFill>
                  <a:srgbClr val="00B050"/>
                </a:solidFill>
              </a:rPr>
              <a:t>The expansion of various social networks, such as Facebook, Instagram, and Snapchat, has contributed to the effectiveness of viral marketing.</a:t>
            </a:r>
            <a:endParaRPr lang="en-US" sz="1800" dirty="0" smtClean="0">
              <a:solidFill>
                <a:srgbClr val="00B050"/>
              </a:solidFill>
            </a:endParaRPr>
          </a:p>
        </p:txBody>
      </p:sp>
    </p:spTree>
    <p:extLst>
      <p:ext uri="{BB962C8B-B14F-4D97-AF65-F5344CB8AC3E}">
        <p14:creationId xmlns:p14="http://schemas.microsoft.com/office/powerpoint/2010/main" val="193948710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Viral </a:t>
            </a:r>
            <a:r>
              <a:rPr lang="en-US" sz="3200" dirty="0" smtClean="0">
                <a:cs typeface="Times New Roman" pitchFamily="18" charset="0"/>
              </a:rPr>
              <a:t>Marketing (contd…)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b="1" dirty="0" smtClean="0">
                <a:solidFill>
                  <a:srgbClr val="FF0000"/>
                </a:solidFill>
              </a:rPr>
              <a:t>Messenger</a:t>
            </a:r>
            <a:r>
              <a:rPr lang="en-US" sz="1800" dirty="0" smtClean="0"/>
              <a:t> - Three types </a:t>
            </a:r>
            <a:r>
              <a:rPr lang="en-US" sz="1800" dirty="0"/>
              <a:t>of messengers are required to ensure the transformation of an ordinary message into a viral one: </a:t>
            </a:r>
            <a:endParaRPr lang="en-US" sz="1800" dirty="0" smtClean="0"/>
          </a:p>
          <a:p>
            <a:pPr lvl="1" algn="just">
              <a:lnSpc>
                <a:spcPct val="125000"/>
              </a:lnSpc>
              <a:spcBef>
                <a:spcPts val="900"/>
              </a:spcBef>
              <a:defRPr/>
            </a:pPr>
            <a:r>
              <a:rPr lang="en-US" sz="1800" dirty="0" smtClean="0">
                <a:solidFill>
                  <a:srgbClr val="0000CC"/>
                </a:solidFill>
              </a:rPr>
              <a:t>Market Mavens </a:t>
            </a:r>
            <a:r>
              <a:rPr lang="en-US" sz="1800" dirty="0" smtClean="0"/>
              <a:t>- </a:t>
            </a:r>
            <a:r>
              <a:rPr lang="en-US" sz="1600" dirty="0"/>
              <a:t>Market mavens are individuals who are continuously 'on the pulse' of things (information specialists); they are usually among the first to get exposed to the message and who transmit it to their immediate social network</a:t>
            </a:r>
            <a:endParaRPr lang="en-US" sz="1600" dirty="0" smtClean="0"/>
          </a:p>
          <a:p>
            <a:pPr lvl="1" algn="just">
              <a:lnSpc>
                <a:spcPct val="125000"/>
              </a:lnSpc>
              <a:spcBef>
                <a:spcPts val="900"/>
              </a:spcBef>
              <a:defRPr/>
            </a:pPr>
            <a:r>
              <a:rPr lang="en-US" sz="1800" dirty="0" smtClean="0">
                <a:solidFill>
                  <a:srgbClr val="0000CC"/>
                </a:solidFill>
              </a:rPr>
              <a:t>Social Hubs </a:t>
            </a:r>
            <a:r>
              <a:rPr lang="en-US" sz="1800" dirty="0" smtClean="0"/>
              <a:t>- </a:t>
            </a:r>
            <a:r>
              <a:rPr lang="en-US" sz="1600" dirty="0"/>
              <a:t>Social hubs are people with an exceptionally large number of social connections; they often know hundreds of different people and have the ability to serve as connectors or bridges between different </a:t>
            </a:r>
            <a:r>
              <a:rPr lang="en-US" sz="1600" dirty="0" smtClean="0"/>
              <a:t>subcultures.</a:t>
            </a:r>
            <a:endParaRPr lang="en-US" sz="1800" dirty="0" smtClean="0"/>
          </a:p>
          <a:p>
            <a:pPr lvl="1" algn="just">
              <a:lnSpc>
                <a:spcPct val="125000"/>
              </a:lnSpc>
              <a:spcBef>
                <a:spcPts val="900"/>
              </a:spcBef>
              <a:defRPr/>
            </a:pPr>
            <a:r>
              <a:rPr lang="en-US" sz="1800" dirty="0" smtClean="0">
                <a:solidFill>
                  <a:srgbClr val="0000CC"/>
                </a:solidFill>
              </a:rPr>
              <a:t>Salespeople</a:t>
            </a:r>
            <a:r>
              <a:rPr lang="en-US" sz="1800" dirty="0" smtClean="0"/>
              <a:t> - </a:t>
            </a:r>
            <a:r>
              <a:rPr lang="en-US" sz="1600" dirty="0" smtClean="0"/>
              <a:t>Salespeople </a:t>
            </a:r>
            <a:r>
              <a:rPr lang="en-US" sz="1600" dirty="0"/>
              <a:t>might be needed who receive the message from the market maven, amplify it by making it more relevant and </a:t>
            </a:r>
            <a:r>
              <a:rPr lang="en-US" sz="1600" dirty="0" smtClean="0"/>
              <a:t>credible, </a:t>
            </a:r>
            <a:r>
              <a:rPr lang="en-US" sz="1600" dirty="0"/>
              <a:t>and then transmit it to the social hub for </a:t>
            </a:r>
            <a:r>
              <a:rPr lang="en-US" sz="1600" dirty="0" smtClean="0"/>
              <a:t>further.</a:t>
            </a:r>
            <a:endParaRPr lang="en-US" sz="1600" dirty="0" smtClean="0">
              <a:solidFill>
                <a:srgbClr val="00B050"/>
              </a:solidFill>
            </a:endParaRPr>
          </a:p>
        </p:txBody>
      </p:sp>
    </p:spTree>
    <p:extLst>
      <p:ext uri="{BB962C8B-B14F-4D97-AF65-F5344CB8AC3E}">
        <p14:creationId xmlns:p14="http://schemas.microsoft.com/office/powerpoint/2010/main" val="37356241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a:cs typeface="Times New Roman" pitchFamily="18" charset="0"/>
              </a:rPr>
              <a:t>Viral </a:t>
            </a:r>
            <a:r>
              <a:rPr lang="en-US" sz="3200" dirty="0" smtClean="0">
                <a:cs typeface="Times New Roman" pitchFamily="18" charset="0"/>
              </a:rPr>
              <a:t>Marketing (contd…)</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b="1" dirty="0" smtClean="0">
                <a:solidFill>
                  <a:srgbClr val="FF0000"/>
                </a:solidFill>
              </a:rPr>
              <a:t>Message</a:t>
            </a:r>
            <a:r>
              <a:rPr lang="en-US" sz="1800" dirty="0" smtClean="0"/>
              <a:t> </a:t>
            </a:r>
            <a:r>
              <a:rPr lang="en-US" sz="1800" dirty="0"/>
              <a:t>- Only messages that are both memorable and sufficiently interesting to be passed on to others have the potential to spur a viral marketing phenomenon</a:t>
            </a:r>
            <a:r>
              <a:rPr lang="en-US" sz="1800" dirty="0" smtClean="0"/>
              <a:t>.</a:t>
            </a:r>
          </a:p>
          <a:p>
            <a:pPr lvl="1" algn="just">
              <a:lnSpc>
                <a:spcPct val="125000"/>
              </a:lnSpc>
              <a:spcBef>
                <a:spcPts val="900"/>
              </a:spcBef>
              <a:defRPr/>
            </a:pPr>
            <a:r>
              <a:rPr lang="en-US" sz="1600" dirty="0"/>
              <a:t>It should be unique and engaging with a main idea that motivates the recipient to share it widely with friends – a "must-see" element.</a:t>
            </a:r>
          </a:p>
          <a:p>
            <a:pPr algn="just">
              <a:lnSpc>
                <a:spcPct val="125000"/>
              </a:lnSpc>
              <a:spcBef>
                <a:spcPts val="1200"/>
              </a:spcBef>
              <a:defRPr/>
            </a:pPr>
            <a:r>
              <a:rPr lang="en-US" sz="1800" b="1" dirty="0">
                <a:solidFill>
                  <a:srgbClr val="FF0000"/>
                </a:solidFill>
              </a:rPr>
              <a:t>Environment</a:t>
            </a:r>
            <a:r>
              <a:rPr lang="en-US" sz="1800" dirty="0"/>
              <a:t>: The environment is crucial in the rise of successful viral marketing – small changes in the environment lead to huge results, and people are much more sensitive to environment. The timing and context of the campaign launch must be right</a:t>
            </a:r>
            <a:r>
              <a:rPr lang="en-US" sz="1800" dirty="0" smtClean="0"/>
              <a:t>.</a:t>
            </a:r>
          </a:p>
          <a:p>
            <a:pPr algn="just">
              <a:lnSpc>
                <a:spcPct val="125000"/>
              </a:lnSpc>
              <a:spcBef>
                <a:spcPts val="900"/>
              </a:spcBef>
              <a:defRPr/>
            </a:pPr>
            <a:r>
              <a:rPr lang="en-US" sz="1800" b="1" dirty="0"/>
              <a:t>Some approaches for effective marketing include:</a:t>
            </a:r>
          </a:p>
          <a:p>
            <a:pPr lvl="1" algn="just">
              <a:lnSpc>
                <a:spcPct val="125000"/>
              </a:lnSpc>
              <a:spcBef>
                <a:spcPts val="300"/>
              </a:spcBef>
              <a:defRPr/>
            </a:pPr>
            <a:r>
              <a:rPr lang="en-US" sz="1600" dirty="0">
                <a:solidFill>
                  <a:srgbClr val="00B050"/>
                </a:solidFill>
              </a:rPr>
              <a:t>Offering a valuable service or product for free</a:t>
            </a:r>
          </a:p>
          <a:p>
            <a:pPr lvl="1" algn="just">
              <a:lnSpc>
                <a:spcPct val="125000"/>
              </a:lnSpc>
              <a:spcBef>
                <a:spcPts val="300"/>
              </a:spcBef>
              <a:defRPr/>
            </a:pPr>
            <a:r>
              <a:rPr lang="en-US" sz="1600" dirty="0">
                <a:solidFill>
                  <a:srgbClr val="00B050"/>
                </a:solidFill>
              </a:rPr>
              <a:t>Creating an emotional appeal</a:t>
            </a:r>
          </a:p>
          <a:p>
            <a:pPr lvl="1" algn="just">
              <a:lnSpc>
                <a:spcPct val="125000"/>
              </a:lnSpc>
              <a:spcBef>
                <a:spcPts val="300"/>
              </a:spcBef>
              <a:defRPr/>
            </a:pPr>
            <a:r>
              <a:rPr lang="en-US" sz="1600" dirty="0">
                <a:solidFill>
                  <a:srgbClr val="00B050"/>
                </a:solidFill>
              </a:rPr>
              <a:t>Enabling easy sharing and downloading</a:t>
            </a:r>
          </a:p>
          <a:p>
            <a:pPr algn="just">
              <a:lnSpc>
                <a:spcPct val="125000"/>
              </a:lnSpc>
              <a:spcBef>
                <a:spcPts val="3000"/>
              </a:spcBef>
              <a:defRPr/>
            </a:pPr>
            <a:endParaRPr lang="en-US" sz="1800" dirty="0" smtClean="0"/>
          </a:p>
        </p:txBody>
      </p:sp>
    </p:spTree>
    <p:extLst>
      <p:ext uri="{BB962C8B-B14F-4D97-AF65-F5344CB8AC3E}">
        <p14:creationId xmlns:p14="http://schemas.microsoft.com/office/powerpoint/2010/main" val="33427032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Characteristics of Viral Marketing</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900"/>
              </a:spcBef>
              <a:defRPr/>
            </a:pPr>
            <a:r>
              <a:rPr lang="en-US" sz="1800" b="1" dirty="0" smtClean="0">
                <a:solidFill>
                  <a:srgbClr val="0000CC"/>
                </a:solidFill>
              </a:rPr>
              <a:t>Instant Awareness</a:t>
            </a:r>
            <a:r>
              <a:rPr lang="en-US" sz="1800" b="1" dirty="0" smtClean="0"/>
              <a:t> </a:t>
            </a:r>
          </a:p>
          <a:p>
            <a:pPr lvl="1" algn="just">
              <a:lnSpc>
                <a:spcPct val="125000"/>
              </a:lnSpc>
              <a:spcBef>
                <a:spcPts val="600"/>
              </a:spcBef>
              <a:defRPr/>
            </a:pPr>
            <a:r>
              <a:rPr lang="en-US" sz="1600" dirty="0" smtClean="0"/>
              <a:t>Viral </a:t>
            </a:r>
            <a:r>
              <a:rPr lang="en-US" sz="1600" dirty="0"/>
              <a:t>marketing can be important in launching a new product by getting </a:t>
            </a:r>
            <a:r>
              <a:rPr lang="en-US" sz="1600" dirty="0" smtClean="0"/>
              <a:t>the brand </a:t>
            </a:r>
            <a:r>
              <a:rPr lang="en-US" sz="1600" dirty="0"/>
              <a:t>in front of a large potential market quickly. </a:t>
            </a:r>
            <a:endParaRPr lang="en-US" sz="1600" dirty="0" smtClean="0"/>
          </a:p>
          <a:p>
            <a:pPr lvl="1" algn="just">
              <a:lnSpc>
                <a:spcPct val="125000"/>
              </a:lnSpc>
              <a:spcBef>
                <a:spcPts val="600"/>
              </a:spcBef>
              <a:defRPr/>
            </a:pPr>
            <a:r>
              <a:rPr lang="en-US" sz="1600" dirty="0" smtClean="0"/>
              <a:t>A </a:t>
            </a:r>
            <a:r>
              <a:rPr lang="en-US" sz="1600" dirty="0"/>
              <a:t>YouTube video costs a fraction as much as a TV commercial, but if it inspires people to share your message it can have a major impact on brand recognition</a:t>
            </a:r>
            <a:r>
              <a:rPr lang="en-US" sz="1600" dirty="0" smtClean="0"/>
              <a:t>.</a:t>
            </a:r>
          </a:p>
          <a:p>
            <a:pPr algn="just">
              <a:lnSpc>
                <a:spcPct val="125000"/>
              </a:lnSpc>
              <a:spcBef>
                <a:spcPts val="600"/>
              </a:spcBef>
              <a:defRPr/>
            </a:pPr>
            <a:r>
              <a:rPr lang="en-US" sz="1800" b="1" dirty="0">
                <a:solidFill>
                  <a:srgbClr val="0000CC"/>
                </a:solidFill>
              </a:rPr>
              <a:t>Make </a:t>
            </a:r>
            <a:r>
              <a:rPr lang="en-US" sz="1800" b="1" dirty="0" smtClean="0">
                <a:solidFill>
                  <a:srgbClr val="0000CC"/>
                </a:solidFill>
              </a:rPr>
              <a:t>it </a:t>
            </a:r>
            <a:r>
              <a:rPr lang="en-US" sz="1800" b="1" dirty="0">
                <a:solidFill>
                  <a:srgbClr val="0000CC"/>
                </a:solidFill>
              </a:rPr>
              <a:t>Easy</a:t>
            </a:r>
            <a:endParaRPr lang="en-US" sz="1800" b="1" dirty="0" smtClean="0">
              <a:solidFill>
                <a:srgbClr val="0000CC"/>
              </a:solidFill>
            </a:endParaRPr>
          </a:p>
          <a:p>
            <a:pPr lvl="1" algn="just">
              <a:lnSpc>
                <a:spcPct val="125000"/>
              </a:lnSpc>
              <a:spcBef>
                <a:spcPts val="900"/>
              </a:spcBef>
              <a:defRPr/>
            </a:pPr>
            <a:r>
              <a:rPr lang="en-US" sz="1600" dirty="0"/>
              <a:t>A viral campaign </a:t>
            </a:r>
            <a:r>
              <a:rPr lang="en-US" sz="1600" dirty="0" smtClean="0"/>
              <a:t>is not </a:t>
            </a:r>
            <a:r>
              <a:rPr lang="en-US" sz="1600" dirty="0"/>
              <a:t>the place to tell </a:t>
            </a:r>
            <a:r>
              <a:rPr lang="en-US" sz="1600" dirty="0" smtClean="0"/>
              <a:t>the </a:t>
            </a:r>
            <a:r>
              <a:rPr lang="en-US" sz="1600" dirty="0"/>
              <a:t>audience every single detail of </a:t>
            </a:r>
            <a:r>
              <a:rPr lang="en-US" sz="1600" dirty="0" smtClean="0"/>
              <a:t>product </a:t>
            </a:r>
            <a:r>
              <a:rPr lang="en-US" sz="1600" dirty="0"/>
              <a:t>or </a:t>
            </a:r>
            <a:r>
              <a:rPr lang="en-US" sz="1600" dirty="0" smtClean="0"/>
              <a:t>service.</a:t>
            </a:r>
          </a:p>
          <a:p>
            <a:pPr lvl="1" algn="just">
              <a:lnSpc>
                <a:spcPct val="125000"/>
              </a:lnSpc>
              <a:spcBef>
                <a:spcPts val="900"/>
              </a:spcBef>
              <a:defRPr/>
            </a:pPr>
            <a:r>
              <a:rPr lang="en-US" sz="1600" dirty="0"/>
              <a:t>Instead, it should generate a reaction quickly and easily, such as laughter, surprise or shock</a:t>
            </a:r>
            <a:endParaRPr lang="en-US" sz="1600" dirty="0" smtClean="0"/>
          </a:p>
          <a:p>
            <a:pPr algn="just">
              <a:lnSpc>
                <a:spcPct val="125000"/>
              </a:lnSpc>
              <a:spcBef>
                <a:spcPts val="900"/>
              </a:spcBef>
              <a:defRPr/>
            </a:pPr>
            <a:r>
              <a:rPr lang="en-US" sz="1800" b="1" dirty="0" smtClean="0">
                <a:solidFill>
                  <a:srgbClr val="0000CC"/>
                </a:solidFill>
              </a:rPr>
              <a:t>Lower Advertising </a:t>
            </a:r>
            <a:r>
              <a:rPr lang="en-US" sz="1800" b="1" dirty="0">
                <a:solidFill>
                  <a:srgbClr val="0000CC"/>
                </a:solidFill>
              </a:rPr>
              <a:t>C</a:t>
            </a:r>
            <a:r>
              <a:rPr lang="en-US" sz="1800" b="1" dirty="0" smtClean="0">
                <a:solidFill>
                  <a:srgbClr val="0000CC"/>
                </a:solidFill>
              </a:rPr>
              <a:t>osts</a:t>
            </a:r>
            <a:endParaRPr lang="en-US" sz="1800" b="1" dirty="0">
              <a:solidFill>
                <a:srgbClr val="0000CC"/>
              </a:solidFill>
            </a:endParaRPr>
          </a:p>
          <a:p>
            <a:pPr algn="just">
              <a:lnSpc>
                <a:spcPct val="125000"/>
              </a:lnSpc>
              <a:spcBef>
                <a:spcPts val="900"/>
              </a:spcBef>
              <a:defRPr/>
            </a:pPr>
            <a:endParaRPr lang="en-US" sz="1800" dirty="0" smtClean="0"/>
          </a:p>
        </p:txBody>
      </p:sp>
    </p:spTree>
    <p:extLst>
      <p:ext uri="{BB962C8B-B14F-4D97-AF65-F5344CB8AC3E}">
        <p14:creationId xmlns:p14="http://schemas.microsoft.com/office/powerpoint/2010/main" val="36716149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Disadvantages of Viral Marketing</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a:t>A message may not be construed as intended, and could be discussed in a negative manner</a:t>
            </a:r>
            <a:r>
              <a:rPr lang="en-US" sz="1800" dirty="0" smtClean="0"/>
              <a:t>.</a:t>
            </a:r>
          </a:p>
          <a:p>
            <a:pPr algn="just">
              <a:lnSpc>
                <a:spcPct val="125000"/>
              </a:lnSpc>
              <a:spcBef>
                <a:spcPts val="1800"/>
              </a:spcBef>
              <a:defRPr/>
            </a:pPr>
            <a:r>
              <a:rPr lang="en-US" sz="1800" dirty="0"/>
              <a:t>Due to the large amount of email people receive daily, viral marketing messages may be viewed as spam</a:t>
            </a:r>
            <a:r>
              <a:rPr lang="en-US" sz="1800" dirty="0" smtClean="0"/>
              <a:t>.</a:t>
            </a:r>
          </a:p>
          <a:p>
            <a:pPr algn="just">
              <a:lnSpc>
                <a:spcPct val="125000"/>
              </a:lnSpc>
              <a:spcBef>
                <a:spcPts val="1800"/>
              </a:spcBef>
              <a:defRPr/>
            </a:pPr>
            <a:r>
              <a:rPr lang="en-US" sz="1800" dirty="0"/>
              <a:t>Viral marketing can also be hard to measure</a:t>
            </a:r>
            <a:r>
              <a:rPr lang="en-US" sz="1800" dirty="0" smtClean="0"/>
              <a:t>.</a:t>
            </a:r>
          </a:p>
        </p:txBody>
      </p:sp>
    </p:spTree>
    <p:extLst>
      <p:ext uri="{BB962C8B-B14F-4D97-AF65-F5344CB8AC3E}">
        <p14:creationId xmlns:p14="http://schemas.microsoft.com/office/powerpoint/2010/main" val="2792622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Leaderboard Ad</a:t>
            </a:r>
            <a:endParaRPr lang="en-US" dirty="0"/>
          </a:p>
        </p:txBody>
      </p:sp>
      <p:sp>
        <p:nvSpPr>
          <p:cNvPr id="3" name="Content Placeholder 2"/>
          <p:cNvSpPr>
            <a:spLocks noGrp="1"/>
          </p:cNvSpPr>
          <p:nvPr>
            <p:ph idx="1"/>
          </p:nvPr>
        </p:nvSpPr>
        <p:spPr>
          <a:xfrm>
            <a:off x="163285" y="827314"/>
            <a:ext cx="4332515" cy="4060371"/>
          </a:xfrm>
        </p:spPr>
        <p:txBody>
          <a:bodyPr/>
          <a:lstStyle/>
          <a:p>
            <a:pPr algn="just">
              <a:lnSpc>
                <a:spcPct val="125000"/>
              </a:lnSpc>
              <a:spcBef>
                <a:spcPts val="1200"/>
              </a:spcBef>
              <a:defRPr/>
            </a:pPr>
            <a:r>
              <a:rPr lang="en-US" sz="1800" dirty="0" smtClean="0"/>
              <a:t>This ad is generally placed above the main content (at the top of the page).</a:t>
            </a:r>
          </a:p>
          <a:p>
            <a:pPr algn="just">
              <a:lnSpc>
                <a:spcPct val="125000"/>
              </a:lnSpc>
              <a:spcBef>
                <a:spcPts val="1200"/>
              </a:spcBef>
              <a:defRPr/>
            </a:pPr>
            <a:r>
              <a:rPr lang="en-US" sz="1800" dirty="0" smtClean="0">
                <a:solidFill>
                  <a:srgbClr val="FF0000"/>
                </a:solidFill>
              </a:rPr>
              <a:t>The standard size for this ad is 728 (width) × 90 (height) pixels</a:t>
            </a:r>
            <a:r>
              <a:rPr lang="en-US" sz="1800" dirty="0" smtClean="0"/>
              <a:t>. </a:t>
            </a:r>
          </a:p>
          <a:p>
            <a:pPr algn="just">
              <a:lnSpc>
                <a:spcPct val="125000"/>
              </a:lnSpc>
              <a:spcBef>
                <a:spcPts val="1200"/>
              </a:spcBef>
              <a:defRPr/>
            </a:pPr>
            <a:r>
              <a:rPr lang="en-US" sz="1800" dirty="0" smtClean="0">
                <a:solidFill>
                  <a:srgbClr val="0000CC"/>
                </a:solidFill>
              </a:rPr>
              <a:t>It is available only in desktop mode.</a:t>
            </a:r>
          </a:p>
          <a:p>
            <a:pPr algn="just">
              <a:lnSpc>
                <a:spcPct val="125000"/>
              </a:lnSpc>
              <a:spcBef>
                <a:spcPts val="1200"/>
              </a:spcBef>
              <a:defRPr/>
            </a:pPr>
            <a:r>
              <a:rPr lang="en-US" sz="1800" dirty="0" smtClean="0"/>
              <a:t>It is generally found in portals, news sites, forums</a:t>
            </a:r>
            <a:r>
              <a:rPr lang="en-US" sz="1800" dirty="0"/>
              <a:t>.</a:t>
            </a:r>
            <a:endParaRPr lang="en-US" sz="1800" dirty="0" smtClean="0"/>
          </a:p>
        </p:txBody>
      </p:sp>
      <p:sp>
        <p:nvSpPr>
          <p:cNvPr id="5" name="object 4"/>
          <p:cNvSpPr/>
          <p:nvPr/>
        </p:nvSpPr>
        <p:spPr>
          <a:xfrm>
            <a:off x="4909458" y="936173"/>
            <a:ext cx="4049485" cy="2884713"/>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bwMode="auto">
          <a:xfrm>
            <a:off x="5900511" y="950143"/>
            <a:ext cx="2995839" cy="371927"/>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851090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200" dirty="0" smtClean="0">
                <a:cs typeface="Times New Roman" pitchFamily="18" charset="0"/>
              </a:rPr>
              <a:t>Blog Marketing</a:t>
            </a:r>
            <a:endParaRPr lang="en-US" sz="32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b="1" dirty="0">
                <a:solidFill>
                  <a:srgbClr val="C00000"/>
                </a:solidFill>
              </a:rPr>
              <a:t>Starting a blog and using it to promote </a:t>
            </a:r>
            <a:r>
              <a:rPr lang="en-US" sz="1800" b="1" dirty="0" smtClean="0">
                <a:solidFill>
                  <a:srgbClr val="C00000"/>
                </a:solidFill>
              </a:rPr>
              <a:t>the business </a:t>
            </a:r>
            <a:r>
              <a:rPr lang="en-US" sz="1800" b="1" dirty="0">
                <a:solidFill>
                  <a:srgbClr val="C00000"/>
                </a:solidFill>
              </a:rPr>
              <a:t>can be set up within minutes. </a:t>
            </a:r>
            <a:r>
              <a:rPr lang="en-US" sz="1800" b="1" dirty="0" smtClean="0">
                <a:solidFill>
                  <a:srgbClr val="C00000"/>
                </a:solidFill>
              </a:rPr>
              <a:t>It is ongoing </a:t>
            </a:r>
            <a:r>
              <a:rPr lang="en-US" sz="1800" b="1" dirty="0">
                <a:solidFill>
                  <a:srgbClr val="C00000"/>
                </a:solidFill>
              </a:rPr>
              <a:t>management and marketing that </a:t>
            </a:r>
            <a:r>
              <a:rPr lang="en-US" sz="1800" b="1" dirty="0" smtClean="0">
                <a:solidFill>
                  <a:srgbClr val="C00000"/>
                </a:solidFill>
              </a:rPr>
              <a:t>takes </a:t>
            </a:r>
            <a:r>
              <a:rPr lang="en-US" sz="1800" b="1" dirty="0">
                <a:solidFill>
                  <a:srgbClr val="C00000"/>
                </a:solidFill>
              </a:rPr>
              <a:t>time</a:t>
            </a:r>
            <a:r>
              <a:rPr lang="en-US" sz="1800" b="1" dirty="0" smtClean="0">
                <a:solidFill>
                  <a:srgbClr val="C00000"/>
                </a:solidFill>
              </a:rPr>
              <a:t>.</a:t>
            </a:r>
          </a:p>
          <a:p>
            <a:pPr algn="just">
              <a:lnSpc>
                <a:spcPct val="125000"/>
              </a:lnSpc>
              <a:spcBef>
                <a:spcPts val="600"/>
              </a:spcBef>
              <a:defRPr/>
            </a:pPr>
            <a:r>
              <a:rPr lang="en-US" sz="1600" dirty="0">
                <a:solidFill>
                  <a:srgbClr val="0000CC"/>
                </a:solidFill>
              </a:rPr>
              <a:t>Make a Blog Marketing </a:t>
            </a:r>
            <a:r>
              <a:rPr lang="en-US" sz="1600" dirty="0" smtClean="0">
                <a:solidFill>
                  <a:srgbClr val="0000CC"/>
                </a:solidFill>
              </a:rPr>
              <a:t>Plan</a:t>
            </a:r>
            <a:r>
              <a:rPr lang="en-US" sz="1200" dirty="0" smtClean="0">
                <a:solidFill>
                  <a:srgbClr val="0000CC"/>
                </a:solidFill>
              </a:rPr>
              <a:t> </a:t>
            </a:r>
            <a:r>
              <a:rPr lang="en-US" sz="1400" dirty="0" smtClean="0">
                <a:solidFill>
                  <a:srgbClr val="0000CC"/>
                </a:solidFill>
              </a:rPr>
              <a:t>- </a:t>
            </a:r>
            <a:r>
              <a:rPr lang="en-US" sz="1400" dirty="0"/>
              <a:t>What are you going to share on your blog? News, tips, resources</a:t>
            </a:r>
            <a:r>
              <a:rPr lang="en-US" sz="1400"/>
              <a:t>, </a:t>
            </a:r>
            <a:r>
              <a:rPr lang="en-US" sz="1400" smtClean="0"/>
              <a:t>etc.? </a:t>
            </a:r>
            <a:r>
              <a:rPr lang="en-US" sz="1400" dirty="0"/>
              <a:t>Further, how often will you update your blog? Daily, weekly, </a:t>
            </a:r>
            <a:r>
              <a:rPr lang="en-US" sz="1400" dirty="0" smtClean="0"/>
              <a:t>etc.? </a:t>
            </a:r>
            <a:endParaRPr lang="en-US" sz="1400" dirty="0" smtClean="0"/>
          </a:p>
          <a:p>
            <a:pPr algn="just">
              <a:lnSpc>
                <a:spcPct val="125000"/>
              </a:lnSpc>
              <a:spcBef>
                <a:spcPts val="600"/>
              </a:spcBef>
              <a:defRPr/>
            </a:pPr>
            <a:r>
              <a:rPr lang="en-US" sz="1600" dirty="0" smtClean="0">
                <a:solidFill>
                  <a:srgbClr val="0000CC"/>
                </a:solidFill>
              </a:rPr>
              <a:t>Create </a:t>
            </a:r>
            <a:r>
              <a:rPr lang="en-US" sz="1600" dirty="0">
                <a:solidFill>
                  <a:srgbClr val="0000CC"/>
                </a:solidFill>
              </a:rPr>
              <a:t>Your </a:t>
            </a:r>
            <a:r>
              <a:rPr lang="en-US" sz="1600" dirty="0" smtClean="0">
                <a:solidFill>
                  <a:srgbClr val="0000CC"/>
                </a:solidFill>
              </a:rPr>
              <a:t>Blog - </a:t>
            </a:r>
            <a:r>
              <a:rPr lang="en-US" sz="1400" dirty="0" smtClean="0"/>
              <a:t>Decide </a:t>
            </a:r>
            <a:r>
              <a:rPr lang="en-US" sz="1400" dirty="0"/>
              <a:t>on your blogging platform, and set it up, including customization that fits your business. Be sure to use the same logo on your blog as on your website (if you have a separate website) to retain consistency</a:t>
            </a:r>
            <a:r>
              <a:rPr lang="en-US" sz="1400" dirty="0" smtClean="0"/>
              <a:t>.</a:t>
            </a:r>
          </a:p>
          <a:p>
            <a:pPr algn="just">
              <a:lnSpc>
                <a:spcPct val="125000"/>
              </a:lnSpc>
              <a:spcBef>
                <a:spcPts val="600"/>
              </a:spcBef>
              <a:defRPr/>
            </a:pPr>
            <a:r>
              <a:rPr lang="en-US" sz="1600" dirty="0">
                <a:solidFill>
                  <a:srgbClr val="0000CC"/>
                </a:solidFill>
              </a:rPr>
              <a:t>Fill </a:t>
            </a:r>
            <a:r>
              <a:rPr lang="en-US" sz="1600" dirty="0" smtClean="0">
                <a:solidFill>
                  <a:srgbClr val="0000CC"/>
                </a:solidFill>
              </a:rPr>
              <a:t>the Blog </a:t>
            </a:r>
            <a:r>
              <a:rPr lang="en-US" sz="1600" dirty="0">
                <a:solidFill>
                  <a:srgbClr val="0000CC"/>
                </a:solidFill>
              </a:rPr>
              <a:t>with Several Posts </a:t>
            </a:r>
            <a:r>
              <a:rPr lang="en-US" sz="1600" dirty="0" smtClean="0">
                <a:solidFill>
                  <a:srgbClr val="0000CC"/>
                </a:solidFill>
              </a:rPr>
              <a:t>ASAP.</a:t>
            </a:r>
          </a:p>
          <a:p>
            <a:pPr algn="just">
              <a:lnSpc>
                <a:spcPct val="125000"/>
              </a:lnSpc>
              <a:spcBef>
                <a:spcPts val="600"/>
              </a:spcBef>
              <a:defRPr/>
            </a:pPr>
            <a:r>
              <a:rPr lang="en-US" sz="1600" dirty="0">
                <a:solidFill>
                  <a:srgbClr val="0000CC"/>
                </a:solidFill>
              </a:rPr>
              <a:t>Market </a:t>
            </a:r>
            <a:r>
              <a:rPr lang="en-US" sz="1600" dirty="0" smtClean="0">
                <a:solidFill>
                  <a:srgbClr val="0000CC"/>
                </a:solidFill>
              </a:rPr>
              <a:t>the Blog </a:t>
            </a:r>
            <a:r>
              <a:rPr lang="en-US" sz="1400" dirty="0" smtClean="0"/>
              <a:t>– It is </a:t>
            </a:r>
            <a:r>
              <a:rPr lang="en-US" sz="1400" dirty="0"/>
              <a:t>very easy to integrate social media into </a:t>
            </a:r>
            <a:r>
              <a:rPr lang="en-US" sz="1400" dirty="0" smtClean="0"/>
              <a:t>the blogs </a:t>
            </a:r>
            <a:r>
              <a:rPr lang="en-US" sz="1400" dirty="0"/>
              <a:t>so that </a:t>
            </a:r>
            <a:r>
              <a:rPr lang="en-US" sz="1400" dirty="0" smtClean="0"/>
              <a:t>blog </a:t>
            </a:r>
            <a:r>
              <a:rPr lang="en-US" sz="1400" dirty="0"/>
              <a:t>posts go out to </a:t>
            </a:r>
            <a:r>
              <a:rPr lang="en-US" sz="1400" dirty="0" smtClean="0"/>
              <a:t>the followers</a:t>
            </a:r>
            <a:r>
              <a:rPr lang="en-US" sz="1400" dirty="0"/>
              <a:t>. Include </a:t>
            </a:r>
            <a:r>
              <a:rPr lang="en-US" sz="1400" dirty="0" smtClean="0"/>
              <a:t>the blog </a:t>
            </a:r>
            <a:r>
              <a:rPr lang="en-US" sz="1400" dirty="0"/>
              <a:t>on </a:t>
            </a:r>
            <a:r>
              <a:rPr lang="en-US" sz="1400" dirty="0" smtClean="0"/>
              <a:t>marketing </a:t>
            </a:r>
            <a:r>
              <a:rPr lang="en-US" sz="1400" dirty="0"/>
              <a:t>materials as well.</a:t>
            </a:r>
          </a:p>
          <a:p>
            <a:pPr algn="just">
              <a:lnSpc>
                <a:spcPct val="125000"/>
              </a:lnSpc>
              <a:spcBef>
                <a:spcPts val="600"/>
              </a:spcBef>
              <a:defRPr/>
            </a:pPr>
            <a:r>
              <a:rPr lang="en-US" sz="1600" dirty="0">
                <a:solidFill>
                  <a:srgbClr val="0000CC"/>
                </a:solidFill>
              </a:rPr>
              <a:t>Reply to </a:t>
            </a:r>
            <a:r>
              <a:rPr lang="en-US" sz="1600" dirty="0" smtClean="0">
                <a:solidFill>
                  <a:srgbClr val="0000CC"/>
                </a:solidFill>
              </a:rPr>
              <a:t>Comments</a:t>
            </a:r>
          </a:p>
          <a:p>
            <a:pPr algn="just">
              <a:lnSpc>
                <a:spcPct val="125000"/>
              </a:lnSpc>
              <a:spcBef>
                <a:spcPts val="600"/>
              </a:spcBef>
              <a:defRPr/>
            </a:pPr>
            <a:r>
              <a:rPr lang="en-US" sz="1600" dirty="0">
                <a:solidFill>
                  <a:srgbClr val="0000CC"/>
                </a:solidFill>
              </a:rPr>
              <a:t>Use </a:t>
            </a:r>
            <a:r>
              <a:rPr lang="en-US" sz="1600" dirty="0" smtClean="0">
                <a:solidFill>
                  <a:srgbClr val="0000CC"/>
                </a:solidFill>
              </a:rPr>
              <a:t>Blog </a:t>
            </a:r>
            <a:r>
              <a:rPr lang="en-US" sz="1600" dirty="0">
                <a:solidFill>
                  <a:srgbClr val="0000CC"/>
                </a:solidFill>
              </a:rPr>
              <a:t>to Encourage Email Signups</a:t>
            </a:r>
            <a:endParaRPr lang="en-US" sz="1800" dirty="0" smtClean="0">
              <a:solidFill>
                <a:srgbClr val="0000CC"/>
              </a:solidFill>
            </a:endParaRPr>
          </a:p>
        </p:txBody>
      </p:sp>
    </p:spTree>
    <p:extLst>
      <p:ext uri="{BB962C8B-B14F-4D97-AF65-F5344CB8AC3E}">
        <p14:creationId xmlns:p14="http://schemas.microsoft.com/office/powerpoint/2010/main" val="32789285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Large Mobile Banner Ad</a:t>
            </a:r>
            <a:endParaRPr lang="en-US" dirty="0"/>
          </a:p>
        </p:txBody>
      </p:sp>
      <p:sp>
        <p:nvSpPr>
          <p:cNvPr id="3" name="Content Placeholder 2"/>
          <p:cNvSpPr>
            <a:spLocks noGrp="1"/>
          </p:cNvSpPr>
          <p:nvPr>
            <p:ph idx="1"/>
          </p:nvPr>
        </p:nvSpPr>
        <p:spPr>
          <a:xfrm>
            <a:off x="163285" y="827314"/>
            <a:ext cx="5843815" cy="4060371"/>
          </a:xfrm>
        </p:spPr>
        <p:txBody>
          <a:bodyPr/>
          <a:lstStyle/>
          <a:p>
            <a:pPr algn="just">
              <a:lnSpc>
                <a:spcPct val="125000"/>
              </a:lnSpc>
              <a:spcBef>
                <a:spcPts val="1200"/>
              </a:spcBef>
              <a:defRPr/>
            </a:pPr>
            <a:r>
              <a:rPr lang="en-US" sz="1800" dirty="0" smtClean="0"/>
              <a:t>This ad is displayed only on mobiles.</a:t>
            </a:r>
          </a:p>
          <a:p>
            <a:pPr algn="just">
              <a:lnSpc>
                <a:spcPct val="125000"/>
              </a:lnSpc>
              <a:spcBef>
                <a:spcPts val="1200"/>
              </a:spcBef>
              <a:defRPr/>
            </a:pPr>
            <a:r>
              <a:rPr lang="en-US" sz="1800" dirty="0" smtClean="0">
                <a:solidFill>
                  <a:srgbClr val="FF0000"/>
                </a:solidFill>
              </a:rPr>
              <a:t>The standard size of large mobile banner is 320 (width) × 100 (height) pixels</a:t>
            </a:r>
            <a:r>
              <a:rPr lang="en-US" sz="1800" dirty="0" smtClean="0"/>
              <a:t>.</a:t>
            </a:r>
          </a:p>
        </p:txBody>
      </p:sp>
      <p:sp>
        <p:nvSpPr>
          <p:cNvPr id="10" name="object 2"/>
          <p:cNvSpPr/>
          <p:nvPr/>
        </p:nvSpPr>
        <p:spPr>
          <a:xfrm>
            <a:off x="6552714" y="936172"/>
            <a:ext cx="2057886" cy="3572328"/>
          </a:xfrm>
          <a:prstGeom prst="rect">
            <a:avLst/>
          </a:prstGeom>
          <a:blipFill>
            <a:blip r:embed="rId3" cstate="print"/>
            <a:stretch>
              <a:fillRect/>
            </a:stretch>
          </a:blipFill>
        </p:spPr>
        <p:txBody>
          <a:bodyPr wrap="square" lIns="0" tIns="0" rIns="0" bIns="0" rtlCol="0"/>
          <a:lstStyle/>
          <a:p>
            <a:endParaRPr/>
          </a:p>
        </p:txBody>
      </p:sp>
      <p:sp>
        <p:nvSpPr>
          <p:cNvPr id="11" name="Rectangle 10"/>
          <p:cNvSpPr/>
          <p:nvPr/>
        </p:nvSpPr>
        <p:spPr bwMode="auto">
          <a:xfrm>
            <a:off x="6692106" y="3943348"/>
            <a:ext cx="1812131" cy="555625"/>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64943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Large Format Ad</a:t>
            </a:r>
            <a:endParaRPr lang="en-US" dirty="0"/>
          </a:p>
        </p:txBody>
      </p:sp>
      <p:sp>
        <p:nvSpPr>
          <p:cNvPr id="3" name="Content Placeholder 2"/>
          <p:cNvSpPr>
            <a:spLocks noGrp="1"/>
          </p:cNvSpPr>
          <p:nvPr>
            <p:ph idx="1"/>
          </p:nvPr>
        </p:nvSpPr>
        <p:spPr>
          <a:xfrm>
            <a:off x="163285" y="827314"/>
            <a:ext cx="4472215" cy="4060371"/>
          </a:xfrm>
        </p:spPr>
        <p:txBody>
          <a:bodyPr/>
          <a:lstStyle/>
          <a:p>
            <a:pPr algn="just">
              <a:lnSpc>
                <a:spcPct val="125000"/>
              </a:lnSpc>
              <a:spcBef>
                <a:spcPts val="1200"/>
              </a:spcBef>
              <a:defRPr/>
            </a:pPr>
            <a:r>
              <a:rPr lang="en-US" sz="1800" dirty="0"/>
              <a:t>This ad covers a large part of the screen.</a:t>
            </a:r>
          </a:p>
          <a:p>
            <a:pPr algn="just">
              <a:lnSpc>
                <a:spcPct val="125000"/>
              </a:lnSpc>
              <a:spcBef>
                <a:spcPts val="1200"/>
              </a:spcBef>
              <a:defRPr/>
            </a:pPr>
            <a:r>
              <a:rPr lang="en-US" sz="1800" dirty="0">
                <a:solidFill>
                  <a:srgbClr val="0000CC"/>
                </a:solidFill>
              </a:rPr>
              <a:t>It may expend on hovering.</a:t>
            </a:r>
          </a:p>
          <a:p>
            <a:pPr algn="just">
              <a:lnSpc>
                <a:spcPct val="125000"/>
              </a:lnSpc>
              <a:spcBef>
                <a:spcPts val="1200"/>
              </a:spcBef>
              <a:defRPr/>
            </a:pPr>
            <a:r>
              <a:rPr lang="en-US" sz="1800" dirty="0">
                <a:solidFill>
                  <a:srgbClr val="FF0000"/>
                </a:solidFill>
              </a:rPr>
              <a:t>This type of ad is also called ‘expendables</a:t>
            </a:r>
            <a:r>
              <a:rPr lang="en-US" sz="1800" dirty="0" smtClean="0">
                <a:solidFill>
                  <a:srgbClr val="FF0000"/>
                </a:solidFill>
              </a:rPr>
              <a:t>’</a:t>
            </a:r>
            <a:r>
              <a:rPr lang="en-US" sz="1800" dirty="0" smtClean="0"/>
              <a:t>.</a:t>
            </a:r>
            <a:endParaRPr lang="en-US" sz="1800" dirty="0"/>
          </a:p>
        </p:txBody>
      </p:sp>
      <p:sp>
        <p:nvSpPr>
          <p:cNvPr id="7" name="object 3"/>
          <p:cNvSpPr/>
          <p:nvPr/>
        </p:nvSpPr>
        <p:spPr>
          <a:xfrm>
            <a:off x="4909458" y="1021806"/>
            <a:ext cx="4049485" cy="2884713"/>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bwMode="auto">
          <a:xfrm>
            <a:off x="5486399" y="1712868"/>
            <a:ext cx="2902176" cy="1792331"/>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55857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Skinning/Takeover Ad</a:t>
            </a:r>
            <a:endParaRPr lang="en-US" dirty="0"/>
          </a:p>
        </p:txBody>
      </p:sp>
      <p:sp>
        <p:nvSpPr>
          <p:cNvPr id="3" name="Content Placeholder 2"/>
          <p:cNvSpPr>
            <a:spLocks noGrp="1"/>
          </p:cNvSpPr>
          <p:nvPr>
            <p:ph idx="1"/>
          </p:nvPr>
        </p:nvSpPr>
        <p:spPr>
          <a:xfrm>
            <a:off x="163285" y="827314"/>
            <a:ext cx="4332515" cy="4060371"/>
          </a:xfrm>
        </p:spPr>
        <p:txBody>
          <a:bodyPr/>
          <a:lstStyle/>
          <a:p>
            <a:pPr algn="just">
              <a:lnSpc>
                <a:spcPct val="125000"/>
              </a:lnSpc>
              <a:spcBef>
                <a:spcPts val="1200"/>
              </a:spcBef>
              <a:defRPr/>
            </a:pPr>
            <a:r>
              <a:rPr lang="en-US" sz="1800" dirty="0" smtClean="0"/>
              <a:t>In these ads, an advertiser takes all the ad spaces on a page.</a:t>
            </a:r>
          </a:p>
          <a:p>
            <a:pPr algn="just">
              <a:lnSpc>
                <a:spcPct val="125000"/>
              </a:lnSpc>
              <a:spcBef>
                <a:spcPts val="1200"/>
              </a:spcBef>
              <a:defRPr/>
            </a:pPr>
            <a:r>
              <a:rPr lang="en-US" sz="1800" dirty="0" smtClean="0">
                <a:solidFill>
                  <a:srgbClr val="0000CC"/>
                </a:solidFill>
              </a:rPr>
              <a:t>It is also called ‘Roadblock’ which is popular in newspaper advertising too. </a:t>
            </a:r>
          </a:p>
          <a:p>
            <a:pPr algn="just">
              <a:lnSpc>
                <a:spcPct val="125000"/>
              </a:lnSpc>
              <a:spcBef>
                <a:spcPts val="1200"/>
              </a:spcBef>
              <a:defRPr/>
            </a:pPr>
            <a:r>
              <a:rPr lang="en-US" sz="1800" dirty="0" smtClean="0">
                <a:solidFill>
                  <a:srgbClr val="FF0000"/>
                </a:solidFill>
              </a:rPr>
              <a:t>The main objective is to ensure that the users do not miss the ad and get exposed to the brand.</a:t>
            </a:r>
          </a:p>
        </p:txBody>
      </p:sp>
      <p:sp>
        <p:nvSpPr>
          <p:cNvPr id="7" name="object 4"/>
          <p:cNvSpPr/>
          <p:nvPr/>
        </p:nvSpPr>
        <p:spPr>
          <a:xfrm>
            <a:off x="4691744" y="950141"/>
            <a:ext cx="4234542" cy="2740116"/>
          </a:xfrm>
          <a:prstGeom prst="rect">
            <a:avLst/>
          </a:prstGeom>
          <a:blipFill>
            <a:blip r:embed="rId2" cstate="print"/>
            <a:stretch>
              <a:fillRect/>
            </a:stretch>
          </a:blipFill>
        </p:spPr>
        <p:txBody>
          <a:bodyPr wrap="square" lIns="0" tIns="0" rIns="0" bIns="0" rtlCol="0"/>
          <a:lstStyle/>
          <a:p>
            <a:endParaRPr/>
          </a:p>
        </p:txBody>
      </p:sp>
      <p:sp>
        <p:nvSpPr>
          <p:cNvPr id="8" name="Rectangle 7"/>
          <p:cNvSpPr/>
          <p:nvPr/>
        </p:nvSpPr>
        <p:spPr bwMode="auto">
          <a:xfrm>
            <a:off x="5815013" y="3052762"/>
            <a:ext cx="1271588" cy="219075"/>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7196137" y="2243137"/>
            <a:ext cx="962025" cy="876300"/>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4695825" y="942521"/>
            <a:ext cx="485775" cy="2740116"/>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8277225" y="942521"/>
            <a:ext cx="485775" cy="2740116"/>
          </a:xfrm>
          <a:prstGeom prst="rect">
            <a:avLst/>
          </a:prstGeom>
          <a:solidFill>
            <a:schemeClr val="accent1">
              <a:alpha val="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1986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dirty="0" smtClean="0">
                <a:cs typeface="Times New Roman" pitchFamily="18" charset="0"/>
              </a:rPr>
              <a:t>Buying Models</a:t>
            </a:r>
            <a:endParaRPr lang="en-US" dirty="0"/>
          </a:p>
        </p:txBody>
      </p:sp>
      <p:sp>
        <p:nvSpPr>
          <p:cNvPr id="3" name="Content Placeholder 2"/>
          <p:cNvSpPr>
            <a:spLocks noGrp="1"/>
          </p:cNvSpPr>
          <p:nvPr>
            <p:ph idx="1"/>
          </p:nvPr>
        </p:nvSpPr>
        <p:spPr>
          <a:xfrm>
            <a:off x="243254" y="647700"/>
            <a:ext cx="8708781" cy="4239986"/>
          </a:xfrm>
        </p:spPr>
        <p:txBody>
          <a:bodyPr/>
          <a:lstStyle/>
          <a:p>
            <a:pPr algn="just">
              <a:lnSpc>
                <a:spcPct val="125000"/>
              </a:lnSpc>
              <a:spcBef>
                <a:spcPts val="1800"/>
              </a:spcBef>
              <a:defRPr/>
            </a:pPr>
            <a:r>
              <a:rPr lang="en-US" sz="1900" dirty="0" smtClean="0"/>
              <a:t>There are mainly </a:t>
            </a:r>
            <a:r>
              <a:rPr lang="en-US" sz="1900" dirty="0" smtClean="0">
                <a:solidFill>
                  <a:srgbClr val="FF0000"/>
                </a:solidFill>
              </a:rPr>
              <a:t>4 different pricing models </a:t>
            </a:r>
            <a:r>
              <a:rPr lang="en-US" sz="1900" dirty="0" smtClean="0"/>
              <a:t>for display ads.</a:t>
            </a:r>
          </a:p>
          <a:p>
            <a:pPr lvl="1" algn="just">
              <a:lnSpc>
                <a:spcPct val="125000"/>
              </a:lnSpc>
              <a:spcBef>
                <a:spcPts val="1200"/>
              </a:spcBef>
              <a:defRPr/>
            </a:pPr>
            <a:r>
              <a:rPr lang="en-US" sz="1700" dirty="0" smtClean="0">
                <a:solidFill>
                  <a:srgbClr val="0000CC"/>
                </a:solidFill>
              </a:rPr>
              <a:t>Cost per Click (CPC)</a:t>
            </a:r>
          </a:p>
          <a:p>
            <a:pPr lvl="1" algn="just">
              <a:lnSpc>
                <a:spcPct val="125000"/>
              </a:lnSpc>
              <a:spcBef>
                <a:spcPts val="1200"/>
              </a:spcBef>
              <a:defRPr/>
            </a:pPr>
            <a:r>
              <a:rPr lang="en-US" sz="1700" dirty="0" smtClean="0">
                <a:solidFill>
                  <a:srgbClr val="0000CC"/>
                </a:solidFill>
              </a:rPr>
              <a:t>Cost per Milli (CPM)</a:t>
            </a:r>
          </a:p>
          <a:p>
            <a:pPr lvl="1" algn="just">
              <a:lnSpc>
                <a:spcPct val="125000"/>
              </a:lnSpc>
              <a:spcBef>
                <a:spcPts val="1200"/>
              </a:spcBef>
              <a:defRPr/>
            </a:pPr>
            <a:r>
              <a:rPr lang="en-US" sz="1700" dirty="0" smtClean="0">
                <a:solidFill>
                  <a:srgbClr val="0000CC"/>
                </a:solidFill>
              </a:rPr>
              <a:t>Cost per Lead (CPL)</a:t>
            </a:r>
          </a:p>
          <a:p>
            <a:pPr lvl="1" algn="just">
              <a:lnSpc>
                <a:spcPct val="125000"/>
              </a:lnSpc>
              <a:spcBef>
                <a:spcPts val="1200"/>
              </a:spcBef>
              <a:defRPr/>
            </a:pPr>
            <a:r>
              <a:rPr lang="en-US" sz="1700" dirty="0" smtClean="0">
                <a:solidFill>
                  <a:srgbClr val="0000CC"/>
                </a:solidFill>
              </a:rPr>
              <a:t>Cost per Acquisition (CPA)</a:t>
            </a:r>
          </a:p>
        </p:txBody>
      </p:sp>
    </p:spTree>
    <p:extLst>
      <p:ext uri="{BB962C8B-B14F-4D97-AF65-F5344CB8AC3E}">
        <p14:creationId xmlns:p14="http://schemas.microsoft.com/office/powerpoint/2010/main" val="3522173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Cost per Click (CPC)</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solidFill>
                  <a:srgbClr val="0000CC"/>
                </a:solidFill>
              </a:rPr>
              <a:t>Cost per Click (CPC) is the amount the advertisers are willing to pay for a click on their ads.</a:t>
            </a:r>
          </a:p>
          <a:p>
            <a:pPr algn="just">
              <a:lnSpc>
                <a:spcPct val="125000"/>
              </a:lnSpc>
              <a:spcBef>
                <a:spcPts val="1800"/>
              </a:spcBef>
              <a:defRPr/>
            </a:pPr>
            <a:r>
              <a:rPr lang="en-US" sz="1800" dirty="0" smtClean="0">
                <a:solidFill>
                  <a:srgbClr val="FF0000"/>
                </a:solidFill>
              </a:rPr>
              <a:t>CPC model is used solely to drive the traffic to the advertiser’s website.</a:t>
            </a:r>
          </a:p>
          <a:p>
            <a:pPr algn="just">
              <a:lnSpc>
                <a:spcPct val="125000"/>
              </a:lnSpc>
              <a:spcBef>
                <a:spcPts val="1800"/>
              </a:spcBef>
              <a:defRPr/>
            </a:pPr>
            <a:r>
              <a:rPr lang="en-US" sz="1800" dirty="0" smtClean="0"/>
              <a:t>CPC is comparatively less risky because as an advertiser we need to pay only when someone clicks on our ad.</a:t>
            </a:r>
            <a:endParaRPr lang="en-US" sz="1600" dirty="0" smtClean="0"/>
          </a:p>
        </p:txBody>
      </p:sp>
    </p:spTree>
    <p:extLst>
      <p:ext uri="{BB962C8B-B14F-4D97-AF65-F5344CB8AC3E}">
        <p14:creationId xmlns:p14="http://schemas.microsoft.com/office/powerpoint/2010/main" val="1679216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Cost per Milli (CPM)</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solidFill>
                  <a:srgbClr val="0000CC"/>
                </a:solidFill>
              </a:rPr>
              <a:t>Cost per Milli (CPM), also known as </a:t>
            </a:r>
            <a:r>
              <a:rPr lang="en-US" sz="1800" b="1" dirty="0" smtClean="0">
                <a:solidFill>
                  <a:srgbClr val="0000CC"/>
                </a:solidFill>
              </a:rPr>
              <a:t>Cost per Thousand</a:t>
            </a:r>
            <a:r>
              <a:rPr lang="en-US" sz="1800" dirty="0" smtClean="0">
                <a:solidFill>
                  <a:srgbClr val="0000CC"/>
                </a:solidFill>
              </a:rPr>
              <a:t>, is the amount the advertiser must pay for every thousand impressions served.</a:t>
            </a:r>
          </a:p>
          <a:p>
            <a:pPr algn="just">
              <a:lnSpc>
                <a:spcPct val="125000"/>
              </a:lnSpc>
              <a:spcBef>
                <a:spcPts val="1800"/>
              </a:spcBef>
              <a:defRPr/>
            </a:pPr>
            <a:r>
              <a:rPr lang="en-US" sz="1800" dirty="0" smtClean="0">
                <a:solidFill>
                  <a:srgbClr val="FF0000"/>
                </a:solidFill>
              </a:rPr>
              <a:t>CPM model is mainly used for brand building purposes.</a:t>
            </a:r>
          </a:p>
          <a:p>
            <a:pPr algn="just">
              <a:lnSpc>
                <a:spcPct val="125000"/>
              </a:lnSpc>
              <a:spcBef>
                <a:spcPts val="1800"/>
              </a:spcBef>
              <a:defRPr/>
            </a:pPr>
            <a:r>
              <a:rPr lang="en-US" sz="1800" dirty="0" smtClean="0"/>
              <a:t>It ensures that ad reaches a wide range of audience but does not necessarily drive traffic to the website.</a:t>
            </a:r>
          </a:p>
          <a:p>
            <a:pPr algn="just">
              <a:lnSpc>
                <a:spcPct val="125000"/>
              </a:lnSpc>
              <a:spcBef>
                <a:spcPts val="1800"/>
              </a:spcBef>
              <a:defRPr/>
            </a:pPr>
            <a:r>
              <a:rPr lang="en-US" sz="1800" dirty="0" smtClean="0"/>
              <a:t>This model is preferred by the publishers as they get paid irrespective of clicks.</a:t>
            </a:r>
            <a:endParaRPr lang="en-US" sz="1600" dirty="0" smtClean="0"/>
          </a:p>
        </p:txBody>
      </p:sp>
    </p:spTree>
    <p:extLst>
      <p:ext uri="{BB962C8B-B14F-4D97-AF65-F5344CB8AC3E}">
        <p14:creationId xmlns:p14="http://schemas.microsoft.com/office/powerpoint/2010/main" val="3379415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Cost per Lead (CPL)</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solidFill>
                  <a:srgbClr val="0000CC"/>
                </a:solidFill>
              </a:rPr>
              <a:t>Cost per Lead (CPL) is the amount the advertiser pays for acquiring a lead.</a:t>
            </a:r>
          </a:p>
          <a:p>
            <a:pPr lvl="1" algn="just">
              <a:lnSpc>
                <a:spcPct val="125000"/>
              </a:lnSpc>
              <a:spcBef>
                <a:spcPts val="1800"/>
              </a:spcBef>
              <a:defRPr/>
            </a:pPr>
            <a:r>
              <a:rPr lang="en-US" sz="1700" dirty="0" smtClean="0"/>
              <a:t>Lead is an intermediate action before final purchase (when an </a:t>
            </a:r>
            <a:r>
              <a:rPr lang="en-US" sz="1700" dirty="0"/>
              <a:t>user leaves any kind of contact information on our website, it is called a lead</a:t>
            </a:r>
            <a:r>
              <a:rPr lang="en-US" sz="1700" dirty="0" smtClean="0"/>
              <a:t>.)</a:t>
            </a:r>
          </a:p>
          <a:p>
            <a:pPr lvl="1" algn="just">
              <a:lnSpc>
                <a:spcPct val="125000"/>
              </a:lnSpc>
              <a:spcBef>
                <a:spcPts val="1800"/>
              </a:spcBef>
              <a:defRPr/>
            </a:pPr>
            <a:r>
              <a:rPr lang="en-US" sz="1700" dirty="0" smtClean="0"/>
              <a:t>It could be a sign up, download of a brochure, subscription, etc. </a:t>
            </a:r>
          </a:p>
          <a:p>
            <a:pPr algn="just">
              <a:lnSpc>
                <a:spcPct val="125000"/>
              </a:lnSpc>
              <a:spcBef>
                <a:spcPts val="1800"/>
              </a:spcBef>
              <a:defRPr/>
            </a:pPr>
            <a:r>
              <a:rPr lang="en-US" sz="1800" dirty="0" smtClean="0">
                <a:solidFill>
                  <a:srgbClr val="FF0000"/>
                </a:solidFill>
              </a:rPr>
              <a:t>The objective of the marketer is to acquire leads and nurture them through continuous engagement for conversions.</a:t>
            </a:r>
          </a:p>
          <a:p>
            <a:pPr algn="just">
              <a:lnSpc>
                <a:spcPct val="125000"/>
              </a:lnSpc>
              <a:spcBef>
                <a:spcPts val="1800"/>
              </a:spcBef>
              <a:defRPr/>
            </a:pPr>
            <a:r>
              <a:rPr lang="en-US" sz="1800" dirty="0" smtClean="0">
                <a:solidFill>
                  <a:srgbClr val="00B050"/>
                </a:solidFill>
              </a:rPr>
              <a:t>Example: Consider a company spent </a:t>
            </a:r>
            <a:r>
              <a:rPr lang="en-US" sz="1800" dirty="0" err="1" smtClean="0">
                <a:solidFill>
                  <a:srgbClr val="00B050"/>
                </a:solidFill>
              </a:rPr>
              <a:t>Rs</a:t>
            </a:r>
            <a:r>
              <a:rPr lang="en-US" sz="1800" dirty="0" smtClean="0">
                <a:solidFill>
                  <a:srgbClr val="00B050"/>
                </a:solidFill>
              </a:rPr>
              <a:t>. 5000 on a Pay-per-Click (PPC) campaign and 100 users converted to leads. Then, CPL = 5000/100 = </a:t>
            </a:r>
            <a:r>
              <a:rPr lang="en-US" sz="1800" dirty="0" err="1" smtClean="0">
                <a:solidFill>
                  <a:srgbClr val="00B050"/>
                </a:solidFill>
              </a:rPr>
              <a:t>Rs</a:t>
            </a:r>
            <a:r>
              <a:rPr lang="en-US" sz="1800" dirty="0" smtClean="0">
                <a:solidFill>
                  <a:srgbClr val="00B050"/>
                </a:solidFill>
              </a:rPr>
              <a:t>. 50 per lead.</a:t>
            </a:r>
          </a:p>
        </p:txBody>
      </p:sp>
    </p:spTree>
    <p:extLst>
      <p:ext uri="{BB962C8B-B14F-4D97-AF65-F5344CB8AC3E}">
        <p14:creationId xmlns:p14="http://schemas.microsoft.com/office/powerpoint/2010/main" val="1220586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dirty="0" smtClean="0">
                <a:cs typeface="Times New Roman" pitchFamily="18" charset="0"/>
              </a:rPr>
              <a:t>Display Advertising</a:t>
            </a:r>
            <a:endParaRPr lang="en-US" dirty="0"/>
          </a:p>
        </p:txBody>
      </p:sp>
      <p:sp>
        <p:nvSpPr>
          <p:cNvPr id="3" name="Content Placeholder 2"/>
          <p:cNvSpPr>
            <a:spLocks noGrp="1"/>
          </p:cNvSpPr>
          <p:nvPr>
            <p:ph idx="1"/>
          </p:nvPr>
        </p:nvSpPr>
        <p:spPr>
          <a:xfrm>
            <a:off x="243254" y="647700"/>
            <a:ext cx="8708781" cy="4239986"/>
          </a:xfrm>
        </p:spPr>
        <p:txBody>
          <a:bodyPr/>
          <a:lstStyle/>
          <a:p>
            <a:pPr algn="just">
              <a:lnSpc>
                <a:spcPct val="125000"/>
              </a:lnSpc>
              <a:spcBef>
                <a:spcPts val="1800"/>
              </a:spcBef>
              <a:defRPr/>
            </a:pPr>
            <a:r>
              <a:rPr lang="en-US" sz="1900" dirty="0" smtClean="0"/>
              <a:t>Display advertising refers to the act of communicating the advertising message using visually rich media.</a:t>
            </a:r>
          </a:p>
          <a:p>
            <a:pPr algn="just">
              <a:lnSpc>
                <a:spcPct val="125000"/>
              </a:lnSpc>
              <a:spcBef>
                <a:spcPts val="1800"/>
              </a:spcBef>
              <a:defRPr/>
            </a:pPr>
            <a:r>
              <a:rPr lang="en-US" sz="1900" dirty="0" smtClean="0">
                <a:solidFill>
                  <a:srgbClr val="0000CC"/>
                </a:solidFill>
              </a:rPr>
              <a:t>The main objective of display advertising is to build brand image.</a:t>
            </a:r>
          </a:p>
          <a:p>
            <a:pPr lvl="1" algn="just">
              <a:lnSpc>
                <a:spcPct val="125000"/>
              </a:lnSpc>
              <a:spcBef>
                <a:spcPts val="1800"/>
              </a:spcBef>
              <a:defRPr/>
            </a:pPr>
            <a:r>
              <a:rPr lang="en-US" sz="1700" dirty="0" smtClean="0"/>
              <a:t>The first step in building brand image is to create awareness.</a:t>
            </a:r>
          </a:p>
          <a:p>
            <a:pPr lvl="1" algn="just">
              <a:lnSpc>
                <a:spcPct val="125000"/>
              </a:lnSpc>
              <a:spcBef>
                <a:spcPts val="1800"/>
              </a:spcBef>
              <a:defRPr/>
            </a:pPr>
            <a:r>
              <a:rPr lang="en-US" sz="1700" dirty="0" smtClean="0">
                <a:solidFill>
                  <a:srgbClr val="FF0000"/>
                </a:solidFill>
              </a:rPr>
              <a:t>Display advertising is very powerful in creating awareness as it is a push medium, and hence can be shown on websites with huge traffic to reach maximum users.</a:t>
            </a:r>
          </a:p>
          <a:p>
            <a:pPr lvl="2" algn="just">
              <a:lnSpc>
                <a:spcPct val="125000"/>
              </a:lnSpc>
              <a:spcBef>
                <a:spcPts val="1800"/>
              </a:spcBef>
              <a:buFont typeface="Courier New" pitchFamily="49" charset="0"/>
              <a:buChar char="o"/>
              <a:defRPr/>
            </a:pPr>
            <a:r>
              <a:rPr lang="en-US" sz="1600" dirty="0" smtClean="0">
                <a:solidFill>
                  <a:srgbClr val="00B050"/>
                </a:solidFill>
              </a:rPr>
              <a:t>The mode of communication may be through traditional media (newspaper, pamphlets, television, etc.) or digital media (websites, social media, etc.)</a:t>
            </a:r>
            <a:endParaRPr lang="en-US" sz="1600" dirty="0">
              <a:solidFill>
                <a:srgbClr val="00B050"/>
              </a:solidFill>
            </a:endParaRPr>
          </a:p>
        </p:txBody>
      </p:sp>
    </p:spTree>
    <p:extLst>
      <p:ext uri="{BB962C8B-B14F-4D97-AF65-F5344CB8AC3E}">
        <p14:creationId xmlns:p14="http://schemas.microsoft.com/office/powerpoint/2010/main" val="2855867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Cost per Acquisition (CPA)</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solidFill>
                  <a:srgbClr val="0000CC"/>
                </a:solidFill>
              </a:rPr>
              <a:t>Cost per Acquisition (CPA) is the amount the advertiser pays for acquiring a customer who buys product or service.</a:t>
            </a:r>
          </a:p>
          <a:p>
            <a:pPr lvl="1" algn="just">
              <a:lnSpc>
                <a:spcPct val="125000"/>
              </a:lnSpc>
              <a:spcBef>
                <a:spcPts val="1800"/>
              </a:spcBef>
              <a:defRPr/>
            </a:pPr>
            <a:r>
              <a:rPr lang="en-US" sz="1700" dirty="0" smtClean="0"/>
              <a:t>It typically means the cost of customer acquisition. </a:t>
            </a:r>
          </a:p>
          <a:p>
            <a:pPr algn="just">
              <a:lnSpc>
                <a:spcPct val="125000"/>
              </a:lnSpc>
              <a:spcBef>
                <a:spcPts val="1800"/>
              </a:spcBef>
              <a:defRPr/>
            </a:pPr>
            <a:r>
              <a:rPr lang="en-US" sz="1700" dirty="0" smtClean="0">
                <a:solidFill>
                  <a:srgbClr val="00B050"/>
                </a:solidFill>
              </a:rPr>
              <a:t>Example 1: If we spend </a:t>
            </a:r>
            <a:r>
              <a:rPr lang="en-US" sz="1700" dirty="0" err="1" smtClean="0">
                <a:solidFill>
                  <a:srgbClr val="00B050"/>
                </a:solidFill>
              </a:rPr>
              <a:t>Rs</a:t>
            </a:r>
            <a:r>
              <a:rPr lang="en-US" sz="1700" dirty="0" smtClean="0">
                <a:solidFill>
                  <a:srgbClr val="00B050"/>
                </a:solidFill>
              </a:rPr>
              <a:t>. 250 to design a display ad and invest </a:t>
            </a:r>
            <a:r>
              <a:rPr lang="en-US" sz="1700" dirty="0" err="1" smtClean="0">
                <a:solidFill>
                  <a:srgbClr val="00B050"/>
                </a:solidFill>
              </a:rPr>
              <a:t>Rs</a:t>
            </a:r>
            <a:r>
              <a:rPr lang="en-US" sz="1700" dirty="0" smtClean="0">
                <a:solidFill>
                  <a:srgbClr val="00B050"/>
                </a:solidFill>
              </a:rPr>
              <a:t>. 500 in the campaign for that ad, that particular campaign cost is </a:t>
            </a:r>
            <a:r>
              <a:rPr lang="en-US" sz="1700" dirty="0" err="1" smtClean="0">
                <a:solidFill>
                  <a:srgbClr val="00B050"/>
                </a:solidFill>
              </a:rPr>
              <a:t>Rs</a:t>
            </a:r>
            <a:r>
              <a:rPr lang="en-US" sz="1700" dirty="0" smtClean="0">
                <a:solidFill>
                  <a:srgbClr val="00B050"/>
                </a:solidFill>
              </a:rPr>
              <a:t>. 750. If we acquire 5 customers from that campaign, then CPA = 750/5 = </a:t>
            </a:r>
            <a:r>
              <a:rPr lang="en-US" sz="1700" dirty="0" err="1" smtClean="0">
                <a:solidFill>
                  <a:srgbClr val="00B050"/>
                </a:solidFill>
              </a:rPr>
              <a:t>Rs</a:t>
            </a:r>
            <a:r>
              <a:rPr lang="en-US" sz="1700" dirty="0" smtClean="0">
                <a:solidFill>
                  <a:srgbClr val="00B050"/>
                </a:solidFill>
              </a:rPr>
              <a:t>. 150.</a:t>
            </a:r>
            <a:endParaRPr lang="en-US" sz="1700" dirty="0">
              <a:solidFill>
                <a:srgbClr val="00B050"/>
              </a:solidFill>
            </a:endParaRPr>
          </a:p>
          <a:p>
            <a:pPr algn="just">
              <a:lnSpc>
                <a:spcPct val="125000"/>
              </a:lnSpc>
              <a:spcBef>
                <a:spcPts val="1800"/>
              </a:spcBef>
              <a:defRPr/>
            </a:pPr>
            <a:r>
              <a:rPr lang="en-US" sz="1700" dirty="0" smtClean="0">
                <a:solidFill>
                  <a:srgbClr val="00B050"/>
                </a:solidFill>
              </a:rPr>
              <a:t>Example 2: Assume 100 users click on ad and land on the website. Assume that out of 100 users, 10 people fill a lead form and out of them 1 user buys. Assume that CPC is </a:t>
            </a:r>
            <a:r>
              <a:rPr lang="en-US" sz="1700" dirty="0" err="1" smtClean="0">
                <a:solidFill>
                  <a:srgbClr val="00B050"/>
                </a:solidFill>
              </a:rPr>
              <a:t>Rs</a:t>
            </a:r>
            <a:r>
              <a:rPr lang="en-US" sz="1700" dirty="0" smtClean="0">
                <a:solidFill>
                  <a:srgbClr val="00B050"/>
                </a:solidFill>
              </a:rPr>
              <a:t>. 20, then total campaign cost = </a:t>
            </a:r>
            <a:r>
              <a:rPr lang="en-US" sz="1700" dirty="0" err="1" smtClean="0">
                <a:solidFill>
                  <a:srgbClr val="00B050"/>
                </a:solidFill>
              </a:rPr>
              <a:t>Rs</a:t>
            </a:r>
            <a:r>
              <a:rPr lang="en-US" sz="1700" dirty="0" smtClean="0">
                <a:solidFill>
                  <a:srgbClr val="00B050"/>
                </a:solidFill>
              </a:rPr>
              <a:t>. 2000, CPL = 200, and CPA = 2000.</a:t>
            </a:r>
          </a:p>
          <a:p>
            <a:pPr lvl="1" algn="just">
              <a:lnSpc>
                <a:spcPct val="125000"/>
              </a:lnSpc>
              <a:spcBef>
                <a:spcPts val="1800"/>
              </a:spcBef>
              <a:defRPr/>
            </a:pPr>
            <a:endParaRPr lang="en-US" sz="1800" dirty="0" smtClean="0"/>
          </a:p>
        </p:txBody>
      </p:sp>
    </p:spTree>
    <p:extLst>
      <p:ext uri="{BB962C8B-B14F-4D97-AF65-F5344CB8AC3E}">
        <p14:creationId xmlns:p14="http://schemas.microsoft.com/office/powerpoint/2010/main" val="494961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Fixed Cost / Sponsorship</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t>In this model, a fixed cost is paid per day irrespective of number of impressions.</a:t>
            </a:r>
          </a:p>
          <a:p>
            <a:pPr lvl="1" algn="just">
              <a:lnSpc>
                <a:spcPct val="125000"/>
              </a:lnSpc>
              <a:spcBef>
                <a:spcPts val="1800"/>
              </a:spcBef>
              <a:defRPr/>
            </a:pPr>
            <a:r>
              <a:rPr lang="en-US" sz="1700" dirty="0" smtClean="0">
                <a:solidFill>
                  <a:srgbClr val="FF0000"/>
                </a:solidFill>
              </a:rPr>
              <a:t>YouTube home page banner ads are sold on fixed cost model.</a:t>
            </a:r>
          </a:p>
          <a:p>
            <a:pPr algn="just">
              <a:lnSpc>
                <a:spcPct val="125000"/>
              </a:lnSpc>
              <a:spcBef>
                <a:spcPts val="1800"/>
              </a:spcBef>
              <a:defRPr/>
            </a:pPr>
            <a:r>
              <a:rPr lang="en-US" sz="1800" dirty="0" smtClean="0"/>
              <a:t>In sponsorship model, we can sponsor a website or a property, wherein we will have logo presence and some ad inventory as part of the package deal.</a:t>
            </a:r>
          </a:p>
        </p:txBody>
      </p:sp>
    </p:spTree>
    <p:extLst>
      <p:ext uri="{BB962C8B-B14F-4D97-AF65-F5344CB8AC3E}">
        <p14:creationId xmlns:p14="http://schemas.microsoft.com/office/powerpoint/2010/main" val="505600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CPC versus CPM</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b="1" dirty="0" smtClean="0"/>
              <a:t>CTR</a:t>
            </a:r>
            <a:r>
              <a:rPr lang="en-US" sz="1800" dirty="0" smtClean="0"/>
              <a:t> is an important factor to be considered in order to determine the better of CPC and CPM.</a:t>
            </a:r>
          </a:p>
          <a:p>
            <a:pPr lvl="1" algn="just">
              <a:lnSpc>
                <a:spcPct val="125000"/>
              </a:lnSpc>
              <a:spcBef>
                <a:spcPts val="1800"/>
              </a:spcBef>
              <a:defRPr/>
            </a:pPr>
            <a:r>
              <a:rPr lang="en-US" sz="1700" dirty="0" smtClean="0">
                <a:solidFill>
                  <a:srgbClr val="0000CC"/>
                </a:solidFill>
              </a:rPr>
              <a:t>If we have a high CTR, simply displaying the ads on a website might suffice because people are clicking on ads. </a:t>
            </a:r>
          </a:p>
          <a:p>
            <a:pPr lvl="1" algn="just">
              <a:lnSpc>
                <a:spcPct val="125000"/>
              </a:lnSpc>
              <a:spcBef>
                <a:spcPts val="1800"/>
              </a:spcBef>
              <a:defRPr/>
            </a:pPr>
            <a:r>
              <a:rPr lang="en-US" sz="1700" dirty="0" smtClean="0">
                <a:solidFill>
                  <a:srgbClr val="0000CC"/>
                </a:solidFill>
              </a:rPr>
              <a:t>If people are not clicking on our ads and we have a low CTR, then we may consider CPC model.</a:t>
            </a:r>
          </a:p>
        </p:txBody>
      </p:sp>
    </p:spTree>
    <p:extLst>
      <p:ext uri="{BB962C8B-B14F-4D97-AF65-F5344CB8AC3E}">
        <p14:creationId xmlns:p14="http://schemas.microsoft.com/office/powerpoint/2010/main" val="372331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sz="2850" dirty="0" smtClean="0">
                <a:cs typeface="Times New Roman" pitchFamily="18" charset="0"/>
              </a:rPr>
              <a:t>Traditional Display Advertising (Media Buying)</a:t>
            </a:r>
            <a:endParaRPr lang="en-US" sz="285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500"/>
              </a:spcBef>
              <a:defRPr/>
            </a:pPr>
            <a:r>
              <a:rPr lang="en-US" sz="1800" dirty="0" smtClean="0"/>
              <a:t>Ad </a:t>
            </a:r>
            <a:r>
              <a:rPr lang="en-US" sz="1800" dirty="0"/>
              <a:t>buyers </a:t>
            </a:r>
            <a:r>
              <a:rPr lang="en-US" sz="1800" dirty="0" smtClean="0"/>
              <a:t>and </a:t>
            </a:r>
            <a:r>
              <a:rPr lang="en-US" sz="1800" dirty="0"/>
              <a:t>publishers </a:t>
            </a:r>
            <a:r>
              <a:rPr lang="en-US" sz="1800" dirty="0" smtClean="0"/>
              <a:t>manually </a:t>
            </a:r>
            <a:r>
              <a:rPr lang="en-US" sz="1800" dirty="0"/>
              <a:t>trade digital ads</a:t>
            </a:r>
            <a:r>
              <a:rPr lang="en-US" sz="1800" dirty="0" smtClean="0"/>
              <a:t>.</a:t>
            </a:r>
          </a:p>
          <a:p>
            <a:pPr algn="just">
              <a:lnSpc>
                <a:spcPct val="125000"/>
              </a:lnSpc>
              <a:spcBef>
                <a:spcPts val="1500"/>
              </a:spcBef>
              <a:defRPr/>
            </a:pPr>
            <a:r>
              <a:rPr lang="en-US" sz="1800" dirty="0"/>
              <a:t>Traditional media buying involves a marketer manually negotiating prices, making the purchase directly from a salesperson</a:t>
            </a:r>
            <a:r>
              <a:rPr lang="en-US" sz="1800" dirty="0" smtClean="0"/>
              <a:t>.</a:t>
            </a:r>
            <a:endParaRPr lang="en-US" sz="1800" dirty="0"/>
          </a:p>
          <a:p>
            <a:pPr algn="just">
              <a:lnSpc>
                <a:spcPct val="125000"/>
              </a:lnSpc>
              <a:spcBef>
                <a:spcPts val="1500"/>
              </a:spcBef>
              <a:defRPr/>
            </a:pPr>
            <a:r>
              <a:rPr lang="en-US" sz="1800" dirty="0"/>
              <a:t>The pricing model for traditional media is based on a predetermined price which is negotiated between the advertiser and the publisher</a:t>
            </a:r>
            <a:r>
              <a:rPr lang="en-US" sz="1800" dirty="0" smtClean="0"/>
              <a:t>.</a:t>
            </a:r>
            <a:endParaRPr lang="en-US" sz="1600" dirty="0"/>
          </a:p>
          <a:p>
            <a:pPr algn="just">
              <a:lnSpc>
                <a:spcPct val="125000"/>
              </a:lnSpc>
              <a:spcBef>
                <a:spcPts val="1500"/>
              </a:spcBef>
              <a:defRPr/>
            </a:pPr>
            <a:r>
              <a:rPr lang="en-US" sz="1800" dirty="0"/>
              <a:t>In traditional display advertising, </a:t>
            </a:r>
            <a:r>
              <a:rPr lang="en-US" sz="1800" dirty="0" smtClean="0"/>
              <a:t>we </a:t>
            </a:r>
            <a:r>
              <a:rPr lang="en-US" sz="1800" dirty="0"/>
              <a:t>usually optimize </a:t>
            </a:r>
            <a:r>
              <a:rPr lang="en-US" sz="1800" dirty="0" smtClean="0"/>
              <a:t>our campaigns </a:t>
            </a:r>
            <a:r>
              <a:rPr lang="en-US" sz="1800" dirty="0"/>
              <a:t>after </a:t>
            </a:r>
            <a:r>
              <a:rPr lang="en-US" sz="1800" dirty="0" smtClean="0"/>
              <a:t>they are finished.</a:t>
            </a:r>
          </a:p>
          <a:p>
            <a:pPr algn="just">
              <a:lnSpc>
                <a:spcPct val="125000"/>
              </a:lnSpc>
              <a:spcBef>
                <a:spcPts val="1500"/>
              </a:spcBef>
              <a:defRPr/>
            </a:pPr>
            <a:r>
              <a:rPr lang="en-US" sz="1800" dirty="0"/>
              <a:t> </a:t>
            </a:r>
            <a:r>
              <a:rPr lang="en-US" sz="1800" dirty="0" smtClean="0"/>
              <a:t>Traditional </a:t>
            </a:r>
            <a:r>
              <a:rPr lang="en-US" sz="1800" dirty="0"/>
              <a:t>media buying is both inflexible and slow. </a:t>
            </a:r>
            <a:r>
              <a:rPr lang="en-US" sz="1800" dirty="0" smtClean="0"/>
              <a:t>The </a:t>
            </a:r>
            <a:r>
              <a:rPr lang="en-US" sz="1800" dirty="0"/>
              <a:t>amount of human labor in the process is time-consuming, expensive, and leaves a lot of room for error.</a:t>
            </a:r>
          </a:p>
        </p:txBody>
      </p:sp>
    </p:spTree>
    <p:extLst>
      <p:ext uri="{BB962C8B-B14F-4D97-AF65-F5344CB8AC3E}">
        <p14:creationId xmlns:p14="http://schemas.microsoft.com/office/powerpoint/2010/main" val="3891940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Key Inputs for Programmatic Buying</a:t>
            </a:r>
            <a:endParaRPr lang="en-US" dirty="0"/>
          </a:p>
        </p:txBody>
      </p:sp>
      <p:pic>
        <p:nvPicPr>
          <p:cNvPr id="4" name="Picture 3"/>
          <p:cNvPicPr>
            <a:picLocks noChangeAspect="1"/>
          </p:cNvPicPr>
          <p:nvPr/>
        </p:nvPicPr>
        <p:blipFill>
          <a:blip r:embed="rId2"/>
          <a:stretch>
            <a:fillRect/>
          </a:stretch>
        </p:blipFill>
        <p:spPr>
          <a:xfrm>
            <a:off x="1643741" y="746538"/>
            <a:ext cx="5627916" cy="3915952"/>
          </a:xfrm>
          <a:prstGeom prst="rect">
            <a:avLst/>
          </a:prstGeom>
        </p:spPr>
      </p:pic>
    </p:spTree>
    <p:extLst>
      <p:ext uri="{BB962C8B-B14F-4D97-AF65-F5344CB8AC3E}">
        <p14:creationId xmlns:p14="http://schemas.microsoft.com/office/powerpoint/2010/main" val="3040526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Programmable Digital Marketing</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solidFill>
                  <a:srgbClr val="0000CC"/>
                </a:solidFill>
              </a:rPr>
              <a:t>Programmatic </a:t>
            </a:r>
            <a:r>
              <a:rPr lang="en-US" sz="1700" dirty="0">
                <a:solidFill>
                  <a:srgbClr val="0000CC"/>
                </a:solidFill>
              </a:rPr>
              <a:t>advertising is a way to automatically </a:t>
            </a:r>
            <a:r>
              <a:rPr lang="en-US" sz="1700" dirty="0" smtClean="0">
                <a:solidFill>
                  <a:srgbClr val="0000CC"/>
                </a:solidFill>
              </a:rPr>
              <a:t>(using artificial intelligence and machine learning) buy </a:t>
            </a:r>
            <a:r>
              <a:rPr lang="en-US" sz="1700" dirty="0">
                <a:solidFill>
                  <a:srgbClr val="0000CC"/>
                </a:solidFill>
              </a:rPr>
              <a:t>and </a:t>
            </a:r>
            <a:r>
              <a:rPr lang="en-US" sz="1700" dirty="0" smtClean="0">
                <a:solidFill>
                  <a:srgbClr val="0000CC"/>
                </a:solidFill>
              </a:rPr>
              <a:t>optimize </a:t>
            </a:r>
            <a:r>
              <a:rPr lang="en-US" sz="1700" dirty="0">
                <a:solidFill>
                  <a:srgbClr val="0000CC"/>
                </a:solidFill>
              </a:rPr>
              <a:t>digital campaigns, rather than buying directly from publishers</a:t>
            </a:r>
            <a:r>
              <a:rPr lang="en-US" sz="1700" dirty="0" smtClean="0">
                <a:solidFill>
                  <a:srgbClr val="0000CC"/>
                </a:solidFill>
              </a:rPr>
              <a:t>.</a:t>
            </a:r>
          </a:p>
          <a:p>
            <a:pPr algn="just">
              <a:lnSpc>
                <a:spcPct val="125000"/>
              </a:lnSpc>
              <a:spcBef>
                <a:spcPts val="1200"/>
              </a:spcBef>
              <a:defRPr/>
            </a:pPr>
            <a:r>
              <a:rPr lang="en-US" sz="1700" dirty="0"/>
              <a:t>It is also called </a:t>
            </a:r>
            <a:r>
              <a:rPr lang="en-US" sz="1700" b="1" dirty="0" smtClean="0"/>
              <a:t>Real-Time </a:t>
            </a:r>
            <a:r>
              <a:rPr lang="en-US" sz="1700" b="1" dirty="0"/>
              <a:t>Bidding (RTB)</a:t>
            </a:r>
            <a:r>
              <a:rPr lang="en-US" sz="1700" dirty="0"/>
              <a:t> because real-time bidding takes place for ad space on the publisher’s web pages. </a:t>
            </a:r>
            <a:r>
              <a:rPr lang="en-US" sz="1700" dirty="0" smtClean="0">
                <a:solidFill>
                  <a:srgbClr val="0000CC"/>
                </a:solidFill>
              </a:rPr>
              <a:t>This allows us to buy ad space almost instantly – across millions of websites.</a:t>
            </a:r>
          </a:p>
          <a:p>
            <a:pPr algn="just">
              <a:lnSpc>
                <a:spcPct val="125000"/>
              </a:lnSpc>
              <a:spcBef>
                <a:spcPts val="1200"/>
              </a:spcBef>
              <a:defRPr/>
            </a:pPr>
            <a:r>
              <a:rPr lang="en-US" sz="1700" dirty="0" smtClean="0"/>
              <a:t>An </a:t>
            </a:r>
            <a:r>
              <a:rPr lang="en-US" sz="1700" dirty="0"/>
              <a:t>algorithm collects and evaluates data and makes decisions about who will see the ad and where – based on which users are most likely to become customers. </a:t>
            </a:r>
            <a:endParaRPr lang="en-US" sz="1700" dirty="0" smtClean="0"/>
          </a:p>
          <a:p>
            <a:pPr algn="just">
              <a:lnSpc>
                <a:spcPct val="125000"/>
              </a:lnSpc>
              <a:spcBef>
                <a:spcPts val="1200"/>
              </a:spcBef>
              <a:defRPr/>
            </a:pPr>
            <a:r>
              <a:rPr lang="en-US" sz="1700" dirty="0" smtClean="0"/>
              <a:t>Use </a:t>
            </a:r>
            <a:r>
              <a:rPr lang="en-US" sz="1700" dirty="0"/>
              <a:t>of </a:t>
            </a:r>
            <a:r>
              <a:rPr lang="en-US" sz="1700" dirty="0" smtClean="0"/>
              <a:t>RTB </a:t>
            </a:r>
            <a:r>
              <a:rPr lang="en-US" sz="1700" dirty="0"/>
              <a:t>has eliminated the advertiser’s risk of overpayment, with the market price being determined by supply and demand</a:t>
            </a:r>
            <a:r>
              <a:rPr lang="en-US" sz="1700" dirty="0" smtClean="0"/>
              <a:t>.</a:t>
            </a:r>
          </a:p>
          <a:p>
            <a:pPr algn="just">
              <a:lnSpc>
                <a:spcPct val="125000"/>
              </a:lnSpc>
              <a:spcBef>
                <a:spcPts val="1200"/>
              </a:spcBef>
              <a:defRPr/>
            </a:pPr>
            <a:r>
              <a:rPr lang="en-US" sz="1700" dirty="0"/>
              <a:t>Programmatic allows </a:t>
            </a:r>
            <a:r>
              <a:rPr lang="en-US" sz="1700" dirty="0" smtClean="0"/>
              <a:t>us to </a:t>
            </a:r>
            <a:r>
              <a:rPr lang="en-US" sz="1700" dirty="0"/>
              <a:t>see – in real time – how </a:t>
            </a:r>
            <a:r>
              <a:rPr lang="en-US" sz="1700" dirty="0" smtClean="0"/>
              <a:t>our </a:t>
            </a:r>
            <a:r>
              <a:rPr lang="en-US" sz="1700" dirty="0"/>
              <a:t>campaign is performing, so </a:t>
            </a:r>
            <a:r>
              <a:rPr lang="en-US" sz="1700" dirty="0" smtClean="0"/>
              <a:t>we </a:t>
            </a:r>
            <a:r>
              <a:rPr lang="en-US" sz="1700" dirty="0"/>
              <a:t>can make informed changes as </a:t>
            </a:r>
            <a:r>
              <a:rPr lang="en-US" sz="1700" dirty="0" smtClean="0"/>
              <a:t>we </a:t>
            </a:r>
            <a:r>
              <a:rPr lang="en-US" sz="1700" dirty="0"/>
              <a:t>go.</a:t>
            </a:r>
            <a:endParaRPr lang="en-US" sz="1700" dirty="0" smtClean="0"/>
          </a:p>
        </p:txBody>
      </p:sp>
    </p:spTree>
    <p:extLst>
      <p:ext uri="{BB962C8B-B14F-4D97-AF65-F5344CB8AC3E}">
        <p14:creationId xmlns:p14="http://schemas.microsoft.com/office/powerpoint/2010/main" val="2943502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Programmatic Ecosystem</a:t>
            </a:r>
            <a:endParaRPr lang="en-US" dirty="0"/>
          </a:p>
        </p:txBody>
      </p:sp>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t="2317" b="2687"/>
          <a:stretch/>
        </p:blipFill>
        <p:spPr bwMode="auto">
          <a:xfrm>
            <a:off x="587828" y="712217"/>
            <a:ext cx="8316691" cy="413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642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Real-Time Bidding (RTB)</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t>RTB </a:t>
            </a:r>
            <a:r>
              <a:rPr lang="en-US" sz="1700" dirty="0"/>
              <a:t>is a way of buying and selling ads through real-time </a:t>
            </a:r>
            <a:r>
              <a:rPr lang="en-US" sz="1700" dirty="0" smtClean="0"/>
              <a:t>auctions. </a:t>
            </a:r>
          </a:p>
          <a:p>
            <a:pPr lvl="1" algn="just">
              <a:lnSpc>
                <a:spcPct val="125000"/>
              </a:lnSpc>
              <a:spcBef>
                <a:spcPts val="900"/>
              </a:spcBef>
              <a:defRPr/>
            </a:pPr>
            <a:r>
              <a:rPr lang="en-US" sz="1600" dirty="0" smtClean="0">
                <a:solidFill>
                  <a:srgbClr val="0000CC"/>
                </a:solidFill>
              </a:rPr>
              <a:t>Transactions </a:t>
            </a:r>
            <a:r>
              <a:rPr lang="en-US" sz="1600" dirty="0">
                <a:solidFill>
                  <a:srgbClr val="0000CC"/>
                </a:solidFill>
              </a:rPr>
              <a:t>are made in the time it takes to load a </a:t>
            </a:r>
            <a:r>
              <a:rPr lang="en-US" sz="1600" dirty="0" smtClean="0">
                <a:solidFill>
                  <a:srgbClr val="0000CC"/>
                </a:solidFill>
              </a:rPr>
              <a:t>web page (around </a:t>
            </a:r>
            <a:r>
              <a:rPr lang="en-US" sz="1600" dirty="0">
                <a:solidFill>
                  <a:srgbClr val="0000CC"/>
                </a:solidFill>
              </a:rPr>
              <a:t>100 </a:t>
            </a:r>
            <a:r>
              <a:rPr lang="en-US" sz="1600" dirty="0" smtClean="0">
                <a:solidFill>
                  <a:srgbClr val="0000CC"/>
                </a:solidFill>
              </a:rPr>
              <a:t>milliseconds).</a:t>
            </a:r>
          </a:p>
          <a:p>
            <a:pPr marL="0" indent="0" algn="just">
              <a:lnSpc>
                <a:spcPct val="125000"/>
              </a:lnSpc>
              <a:spcBef>
                <a:spcPts val="1200"/>
              </a:spcBef>
              <a:buNone/>
              <a:defRPr/>
            </a:pPr>
            <a:endParaRPr lang="en-US" sz="1600" dirty="0" smtClean="0">
              <a:solidFill>
                <a:srgbClr val="0000CC"/>
              </a:solidFill>
            </a:endParaRPr>
          </a:p>
          <a:p>
            <a:pPr marL="0" indent="0" algn="just">
              <a:lnSpc>
                <a:spcPct val="125000"/>
              </a:lnSpc>
              <a:spcBef>
                <a:spcPts val="1200"/>
              </a:spcBef>
              <a:buNone/>
              <a:defRPr/>
            </a:pPr>
            <a:endParaRPr lang="en-US" sz="1600" dirty="0">
              <a:solidFill>
                <a:srgbClr val="0000CC"/>
              </a:solidFill>
            </a:endParaRPr>
          </a:p>
          <a:p>
            <a:pPr marL="0" indent="0" algn="just">
              <a:lnSpc>
                <a:spcPct val="125000"/>
              </a:lnSpc>
              <a:spcBef>
                <a:spcPts val="1200"/>
              </a:spcBef>
              <a:buNone/>
              <a:defRPr/>
            </a:pPr>
            <a:endParaRPr lang="en-US" sz="1600" dirty="0" smtClean="0">
              <a:solidFill>
                <a:srgbClr val="0000CC"/>
              </a:solidFill>
            </a:endParaRPr>
          </a:p>
          <a:p>
            <a:pPr algn="just">
              <a:lnSpc>
                <a:spcPct val="125000"/>
              </a:lnSpc>
              <a:spcBef>
                <a:spcPts val="1200"/>
              </a:spcBef>
              <a:defRPr/>
            </a:pPr>
            <a:endParaRPr lang="en-US" sz="1600" dirty="0" smtClean="0">
              <a:solidFill>
                <a:srgbClr val="0000CC"/>
              </a:solidFill>
            </a:endParaRPr>
          </a:p>
          <a:p>
            <a:pPr algn="just">
              <a:lnSpc>
                <a:spcPct val="125000"/>
              </a:lnSpc>
              <a:spcBef>
                <a:spcPts val="1200"/>
              </a:spcBef>
              <a:defRPr/>
            </a:pPr>
            <a:endParaRPr lang="en-US" sz="1600" dirty="0">
              <a:solidFill>
                <a:srgbClr val="0000CC"/>
              </a:solidFill>
            </a:endParaRPr>
          </a:p>
          <a:p>
            <a:pPr algn="just">
              <a:lnSpc>
                <a:spcPct val="125000"/>
              </a:lnSpc>
              <a:spcBef>
                <a:spcPts val="1800"/>
              </a:spcBef>
              <a:defRPr/>
            </a:pPr>
            <a:r>
              <a:rPr lang="en-US" sz="1700" dirty="0" smtClean="0"/>
              <a:t>RTB allows </a:t>
            </a:r>
            <a:r>
              <a:rPr lang="en-US" sz="1700" dirty="0"/>
              <a:t>for better and quicker targeting, enabling ads to be bought and sold on a per-case basis, meaning only visitors who are in </a:t>
            </a:r>
            <a:r>
              <a:rPr lang="en-US" sz="1700" dirty="0" smtClean="0"/>
              <a:t>our </a:t>
            </a:r>
            <a:r>
              <a:rPr lang="en-US" sz="1700" dirty="0"/>
              <a:t>target audiences will be subjected to the ad.</a:t>
            </a:r>
            <a:endParaRPr lang="en-US" sz="1700" dirty="0" smtClean="0"/>
          </a:p>
          <a:p>
            <a:pPr algn="just">
              <a:lnSpc>
                <a:spcPct val="125000"/>
              </a:lnSpc>
              <a:spcBef>
                <a:spcPts val="1200"/>
              </a:spcBef>
              <a:defRPr/>
            </a:pPr>
            <a:endParaRPr lang="en-US" sz="1600" dirty="0" smtClean="0">
              <a:solidFill>
                <a:srgbClr val="0000CC"/>
              </a:solidFill>
            </a:endParaRPr>
          </a:p>
        </p:txBody>
      </p:sp>
      <p:pic>
        <p:nvPicPr>
          <p:cNvPr id="3075"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33943" r="33943"/>
          <a:stretch/>
        </p:blipFill>
        <p:spPr bwMode="auto">
          <a:xfrm>
            <a:off x="3254829" y="1569951"/>
            <a:ext cx="2699657" cy="216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792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Difference b/w </a:t>
            </a:r>
            <a:r>
              <a:rPr lang="en-US" dirty="0">
                <a:cs typeface="Times New Roman" pitchFamily="18" charset="0"/>
              </a:rPr>
              <a:t>RTB and Programmatic</a:t>
            </a:r>
            <a:endParaRPr lang="en-US" dirty="0"/>
          </a:p>
        </p:txBody>
      </p:sp>
      <p:sp>
        <p:nvSpPr>
          <p:cNvPr id="3" name="Content Placeholder 2"/>
          <p:cNvSpPr>
            <a:spLocks noGrp="1"/>
          </p:cNvSpPr>
          <p:nvPr>
            <p:ph idx="1"/>
          </p:nvPr>
        </p:nvSpPr>
        <p:spPr>
          <a:xfrm>
            <a:off x="141514" y="647700"/>
            <a:ext cx="8882743" cy="4239986"/>
          </a:xfrm>
        </p:spPr>
        <p:txBody>
          <a:bodyPr tIns="0"/>
          <a:lstStyle/>
          <a:p>
            <a:pPr algn="just">
              <a:lnSpc>
                <a:spcPct val="125000"/>
              </a:lnSpc>
              <a:spcBef>
                <a:spcPts val="0"/>
              </a:spcBef>
              <a:defRPr/>
            </a:pPr>
            <a:r>
              <a:rPr lang="en-US" sz="1800" dirty="0">
                <a:solidFill>
                  <a:srgbClr val="0000CC"/>
                </a:solidFill>
              </a:rPr>
              <a:t>RTB is a form of programmatic advertising, but not all programmatic uses </a:t>
            </a:r>
            <a:r>
              <a:rPr lang="en-US" sz="1800" dirty="0" smtClean="0">
                <a:solidFill>
                  <a:srgbClr val="0000CC"/>
                </a:solidFill>
              </a:rPr>
              <a:t>RTB.</a:t>
            </a:r>
          </a:p>
          <a:p>
            <a:pPr lvl="1" algn="just">
              <a:lnSpc>
                <a:spcPct val="125000"/>
              </a:lnSpc>
              <a:spcBef>
                <a:spcPts val="600"/>
              </a:spcBef>
              <a:defRPr/>
            </a:pPr>
            <a:r>
              <a:rPr lang="en-US" sz="1600" dirty="0"/>
              <a:t> </a:t>
            </a:r>
            <a:r>
              <a:rPr lang="en-US" sz="1600" b="1" dirty="0" smtClean="0"/>
              <a:t>Approx. 90</a:t>
            </a:r>
            <a:r>
              <a:rPr lang="en-US" sz="1600" b="1" dirty="0"/>
              <a:t>% of programmatic buying goes through </a:t>
            </a:r>
            <a:r>
              <a:rPr lang="en-US" sz="1600" b="1" dirty="0" smtClean="0"/>
              <a:t>RTB</a:t>
            </a:r>
            <a:r>
              <a:rPr lang="en-US" sz="1600" dirty="0" smtClean="0"/>
              <a:t>, </a:t>
            </a:r>
            <a:r>
              <a:rPr lang="en-US" sz="1600" dirty="0"/>
              <a:t>there are other ways of programmatic advertising, </a:t>
            </a:r>
            <a:r>
              <a:rPr lang="en-US" sz="1600" dirty="0" smtClean="0"/>
              <a:t>namely</a:t>
            </a:r>
            <a:r>
              <a:rPr lang="en-US" sz="1600" dirty="0"/>
              <a:t>: </a:t>
            </a:r>
            <a:endParaRPr lang="en-US" sz="1600" dirty="0" smtClean="0"/>
          </a:p>
          <a:p>
            <a:pPr lvl="2" algn="just">
              <a:lnSpc>
                <a:spcPct val="125000"/>
              </a:lnSpc>
              <a:spcBef>
                <a:spcPts val="600"/>
              </a:spcBef>
              <a:buFont typeface="Courier New" pitchFamily="49" charset="0"/>
              <a:buChar char="o"/>
              <a:defRPr/>
            </a:pPr>
            <a:r>
              <a:rPr lang="en-US" sz="1400" b="1" dirty="0" smtClean="0"/>
              <a:t>Programmatic </a:t>
            </a:r>
            <a:r>
              <a:rPr lang="en-US" sz="1400" b="1" dirty="0"/>
              <a:t>Direct </a:t>
            </a:r>
            <a:r>
              <a:rPr lang="en-US" sz="1200" dirty="0" smtClean="0"/>
              <a:t>(A </a:t>
            </a:r>
            <a:r>
              <a:rPr lang="en-US" sz="1200" dirty="0"/>
              <a:t>way to buy a guaranteed amount of impressions on specific </a:t>
            </a:r>
            <a:r>
              <a:rPr lang="en-US" sz="1200" dirty="0" smtClean="0"/>
              <a:t>sites. It involves </a:t>
            </a:r>
            <a:r>
              <a:rPr lang="en-US" sz="1200" dirty="0"/>
              <a:t>a fixed-price agreement rather than an </a:t>
            </a:r>
            <a:r>
              <a:rPr lang="en-US" sz="1200" dirty="0" smtClean="0"/>
              <a:t>auction.)</a:t>
            </a:r>
          </a:p>
          <a:p>
            <a:pPr lvl="2" algn="just">
              <a:lnSpc>
                <a:spcPct val="125000"/>
              </a:lnSpc>
              <a:spcBef>
                <a:spcPts val="600"/>
              </a:spcBef>
              <a:buFont typeface="Courier New" pitchFamily="49" charset="0"/>
              <a:buChar char="o"/>
              <a:defRPr/>
            </a:pPr>
            <a:r>
              <a:rPr lang="en-US" sz="1400" b="1" dirty="0"/>
              <a:t>Private Exchange Buying </a:t>
            </a:r>
            <a:r>
              <a:rPr lang="en-US" sz="1200" dirty="0" smtClean="0"/>
              <a:t>(A </a:t>
            </a:r>
            <a:r>
              <a:rPr lang="en-US" sz="1200" dirty="0"/>
              <a:t>select number of publishers invite specific advertisers to bid on their inventory space. An auction usually takes place, but the terms of the deal are pre-negotiated, creating a more manual environment than </a:t>
            </a:r>
            <a:r>
              <a:rPr lang="en-US" sz="1200" dirty="0" smtClean="0"/>
              <a:t>RTB.)</a:t>
            </a:r>
          </a:p>
          <a:p>
            <a:pPr algn="just">
              <a:lnSpc>
                <a:spcPct val="125000"/>
              </a:lnSpc>
              <a:spcBef>
                <a:spcPts val="600"/>
              </a:spcBef>
              <a:defRPr/>
            </a:pPr>
            <a:r>
              <a:rPr lang="en-US" sz="1700" dirty="0" smtClean="0">
                <a:solidFill>
                  <a:srgbClr val="FF0000"/>
                </a:solidFill>
              </a:rPr>
              <a:t>RTB is </a:t>
            </a:r>
            <a:r>
              <a:rPr lang="en-US" sz="1700" dirty="0">
                <a:solidFill>
                  <a:srgbClr val="FF0000"/>
                </a:solidFill>
              </a:rPr>
              <a:t>just one part of the programmatic advertising ecosystem</a:t>
            </a:r>
            <a:r>
              <a:rPr lang="en-US" sz="1700" dirty="0" smtClean="0">
                <a:solidFill>
                  <a:srgbClr val="FF0000"/>
                </a:solidFill>
              </a:rPr>
              <a:t>.</a:t>
            </a:r>
          </a:p>
          <a:p>
            <a:pPr algn="just">
              <a:lnSpc>
                <a:spcPct val="125000"/>
              </a:lnSpc>
              <a:spcBef>
                <a:spcPts val="600"/>
              </a:spcBef>
              <a:defRPr/>
            </a:pPr>
            <a:r>
              <a:rPr lang="en-US" sz="1700" dirty="0" smtClean="0">
                <a:solidFill>
                  <a:srgbClr val="00B050"/>
                </a:solidFill>
              </a:rPr>
              <a:t>For </a:t>
            </a:r>
            <a:r>
              <a:rPr lang="en-US" sz="1700" dirty="0">
                <a:solidFill>
                  <a:srgbClr val="00B050"/>
                </a:solidFill>
              </a:rPr>
              <a:t>a programmatic system to work properly there needs to be other key components in </a:t>
            </a:r>
            <a:r>
              <a:rPr lang="en-US" sz="1700" dirty="0" smtClean="0">
                <a:solidFill>
                  <a:srgbClr val="00B050"/>
                </a:solidFill>
              </a:rPr>
              <a:t>place:</a:t>
            </a:r>
          </a:p>
          <a:p>
            <a:pPr lvl="1" algn="just">
              <a:lnSpc>
                <a:spcPct val="125000"/>
              </a:lnSpc>
              <a:spcBef>
                <a:spcPts val="600"/>
              </a:spcBef>
              <a:defRPr/>
            </a:pPr>
            <a:r>
              <a:rPr lang="en-US" sz="1400" b="1" dirty="0" smtClean="0"/>
              <a:t>On </a:t>
            </a:r>
            <a:r>
              <a:rPr lang="en-US" sz="1400" b="1" dirty="0"/>
              <a:t>the advertiser’s side, </a:t>
            </a:r>
            <a:r>
              <a:rPr lang="en-US" sz="1400" b="1" dirty="0" smtClean="0"/>
              <a:t>there would </a:t>
            </a:r>
            <a:r>
              <a:rPr lang="en-US" sz="1400" b="1" dirty="0"/>
              <a:t>be a Demand-Side Platform (DSP), connected to a Data Management Platform (DMP</a:t>
            </a:r>
            <a:r>
              <a:rPr lang="en-US" sz="1400" b="1" dirty="0" smtClean="0"/>
              <a:t>).</a:t>
            </a:r>
          </a:p>
          <a:p>
            <a:pPr lvl="1" algn="just">
              <a:lnSpc>
                <a:spcPct val="125000"/>
              </a:lnSpc>
              <a:spcBef>
                <a:spcPts val="600"/>
              </a:spcBef>
              <a:defRPr/>
            </a:pPr>
            <a:r>
              <a:rPr lang="en-US" sz="1400" b="1" dirty="0"/>
              <a:t>Suppliers (publishers) use a Supply-Side Platform (SSP) to distribute their available inventory across one or multiple Ad-Exchanges.</a:t>
            </a:r>
            <a:endParaRPr lang="en-US" sz="1400" b="1" dirty="0" smtClean="0"/>
          </a:p>
        </p:txBody>
      </p:sp>
      <p:sp>
        <p:nvSpPr>
          <p:cNvPr id="4" name="AutoShape 2" descr="Programmatic vs RTB"/>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054362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Ad Exchange</a:t>
            </a:r>
            <a:endParaRPr lang="en-US"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a:t>An Ad Exchange is where </a:t>
            </a:r>
            <a:r>
              <a:rPr lang="en-US" sz="1700" dirty="0">
                <a:solidFill>
                  <a:srgbClr val="FF0000"/>
                </a:solidFill>
              </a:rPr>
              <a:t>publishers meet advertisers</a:t>
            </a:r>
            <a:r>
              <a:rPr lang="en-US" sz="1700" dirty="0"/>
              <a:t> and </a:t>
            </a:r>
            <a:r>
              <a:rPr lang="en-US" sz="1700" dirty="0">
                <a:solidFill>
                  <a:srgbClr val="0000CC"/>
                </a:solidFill>
              </a:rPr>
              <a:t>agree on a price to display their ads</a:t>
            </a:r>
            <a:r>
              <a:rPr lang="en-US" sz="1700" dirty="0" smtClean="0"/>
              <a:t>.</a:t>
            </a:r>
          </a:p>
          <a:p>
            <a:pPr algn="just">
              <a:lnSpc>
                <a:spcPct val="125000"/>
              </a:lnSpc>
              <a:spcBef>
                <a:spcPts val="1200"/>
              </a:spcBef>
              <a:defRPr/>
            </a:pPr>
            <a:r>
              <a:rPr lang="en-US" sz="1700" dirty="0"/>
              <a:t>It functions much like the trading floor of a stock market, but for digital display advertising</a:t>
            </a:r>
            <a:r>
              <a:rPr lang="en-US" sz="1700" dirty="0" smtClean="0"/>
              <a:t>.</a:t>
            </a:r>
          </a:p>
          <a:p>
            <a:pPr algn="just">
              <a:lnSpc>
                <a:spcPct val="125000"/>
              </a:lnSpc>
              <a:spcBef>
                <a:spcPts val="1200"/>
              </a:spcBef>
              <a:defRPr/>
            </a:pPr>
            <a:r>
              <a:rPr lang="en-US" sz="1700" b="1" dirty="0">
                <a:solidFill>
                  <a:srgbClr val="00B050"/>
                </a:solidFill>
              </a:rPr>
              <a:t>Nowadays, most ad exchanges operate through real-time auctions, where an ad purchase is made at the same time as a visitor loads a website. </a:t>
            </a:r>
            <a:endParaRPr lang="en-US" sz="1700" b="1" dirty="0" smtClean="0">
              <a:solidFill>
                <a:srgbClr val="00B050"/>
              </a:solidFill>
            </a:endParaRPr>
          </a:p>
        </p:txBody>
      </p:sp>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3715" b="4095"/>
          <a:stretch/>
        </p:blipFill>
        <p:spPr bwMode="auto">
          <a:xfrm>
            <a:off x="2999014" y="2467236"/>
            <a:ext cx="5582557" cy="23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18281" y="2467924"/>
            <a:ext cx="2202462" cy="2285241"/>
          </a:xfrm>
          <a:prstGeom prst="rect">
            <a:avLst/>
          </a:prstGeom>
          <a:solidFill>
            <a:srgbClr val="FFFFCC"/>
          </a:solidFill>
          <a:ln w="6350">
            <a:solidFill>
              <a:schemeClr val="accent1"/>
            </a:solidFill>
          </a:ln>
        </p:spPr>
        <p:txBody>
          <a:bodyPr wrap="none">
            <a:spAutoFit/>
          </a:bodyPr>
          <a:lstStyle/>
          <a:p>
            <a:pPr>
              <a:lnSpc>
                <a:spcPct val="125000"/>
              </a:lnSpc>
            </a:pPr>
            <a:r>
              <a:rPr lang="en-US" sz="1600" dirty="0" smtClean="0">
                <a:solidFill>
                  <a:srgbClr val="0000CC"/>
                </a:solidFill>
                <a:latin typeface="Calibri" pitchFamily="34" charset="0"/>
                <a:cs typeface="Calibri" pitchFamily="34" charset="0"/>
              </a:rPr>
              <a:t>Main Ad Exchanges:</a:t>
            </a:r>
          </a:p>
          <a:p>
            <a:pPr marL="342900" indent="-168275">
              <a:lnSpc>
                <a:spcPct val="125000"/>
              </a:lnSpc>
              <a:buFont typeface="Arial" pitchFamily="34" charset="0"/>
              <a:buChar char="•"/>
            </a:pPr>
            <a:r>
              <a:rPr lang="en-US" sz="1400" b="0" dirty="0">
                <a:latin typeface="Calibri" pitchFamily="34" charset="0"/>
                <a:cs typeface="Calibri" pitchFamily="34" charset="0"/>
              </a:rPr>
              <a:t>Google </a:t>
            </a:r>
            <a:r>
              <a:rPr lang="en-US" sz="1400" b="0" dirty="0" err="1" smtClean="0">
                <a:latin typeface="Calibri" pitchFamily="34" charset="0"/>
                <a:cs typeface="Calibri" pitchFamily="34" charset="0"/>
              </a:rPr>
              <a:t>AdX</a:t>
            </a:r>
            <a:endParaRPr lang="en-US" sz="1400" b="0" dirty="0" smtClean="0">
              <a:latin typeface="Calibri" pitchFamily="34" charset="0"/>
              <a:cs typeface="Calibri" pitchFamily="34" charset="0"/>
            </a:endParaRPr>
          </a:p>
          <a:p>
            <a:pPr marL="342900" indent="-168275">
              <a:lnSpc>
                <a:spcPct val="125000"/>
              </a:lnSpc>
              <a:buFont typeface="Arial" pitchFamily="34" charset="0"/>
              <a:buChar char="•"/>
            </a:pPr>
            <a:r>
              <a:rPr lang="en-IN" sz="1400" b="0" dirty="0" smtClean="0">
                <a:latin typeface="Calibri" pitchFamily="34" charset="0"/>
                <a:cs typeface="Calibri" pitchFamily="34" charset="0"/>
              </a:rPr>
              <a:t>Microsoft </a:t>
            </a:r>
            <a:r>
              <a:rPr lang="en-IN" sz="1400" b="0" dirty="0">
                <a:latin typeface="Calibri" pitchFamily="34" charset="0"/>
                <a:cs typeface="Calibri" pitchFamily="34" charset="0"/>
              </a:rPr>
              <a:t>Ad </a:t>
            </a:r>
            <a:r>
              <a:rPr lang="en-IN" sz="1400" b="0" dirty="0" smtClean="0">
                <a:latin typeface="Calibri" pitchFamily="34" charset="0"/>
                <a:cs typeface="Calibri" pitchFamily="34" charset="0"/>
              </a:rPr>
              <a:t>Exchange</a:t>
            </a:r>
          </a:p>
          <a:p>
            <a:pPr marL="342900" indent="-168275">
              <a:lnSpc>
                <a:spcPct val="125000"/>
              </a:lnSpc>
              <a:buFont typeface="Arial" pitchFamily="34" charset="0"/>
              <a:buChar char="•"/>
            </a:pPr>
            <a:r>
              <a:rPr lang="en-IN" sz="1400" b="0" dirty="0" err="1" smtClean="0">
                <a:latin typeface="Calibri" pitchFamily="34" charset="0"/>
                <a:cs typeface="Calibri" pitchFamily="34" charset="0"/>
              </a:rPr>
              <a:t>OpenX</a:t>
            </a:r>
            <a:endParaRPr lang="en-IN" sz="1400" b="0" dirty="0" smtClean="0">
              <a:latin typeface="Calibri" pitchFamily="34" charset="0"/>
              <a:cs typeface="Calibri" pitchFamily="34" charset="0"/>
            </a:endParaRPr>
          </a:p>
          <a:p>
            <a:pPr marL="342900" indent="-168275">
              <a:lnSpc>
                <a:spcPct val="125000"/>
              </a:lnSpc>
              <a:buFont typeface="Arial" pitchFamily="34" charset="0"/>
              <a:buChar char="•"/>
            </a:pPr>
            <a:r>
              <a:rPr lang="en-IN" sz="1400" b="0" dirty="0">
                <a:latin typeface="Calibri" pitchFamily="34" charset="0"/>
                <a:cs typeface="Calibri" pitchFamily="34" charset="0"/>
              </a:rPr>
              <a:t>AOL’s </a:t>
            </a:r>
            <a:r>
              <a:rPr lang="en-IN" sz="1400" b="0" dirty="0" smtClean="0">
                <a:latin typeface="Calibri" pitchFamily="34" charset="0"/>
                <a:cs typeface="Calibri" pitchFamily="34" charset="0"/>
              </a:rPr>
              <a:t>Marketplace</a:t>
            </a:r>
          </a:p>
          <a:p>
            <a:pPr marL="342900" indent="-168275">
              <a:lnSpc>
                <a:spcPct val="125000"/>
              </a:lnSpc>
              <a:buFont typeface="Arial" pitchFamily="34" charset="0"/>
              <a:buChar char="•"/>
            </a:pPr>
            <a:r>
              <a:rPr lang="en-IN" sz="1400" b="0" dirty="0" err="1" smtClean="0">
                <a:latin typeface="Calibri" pitchFamily="34" charset="0"/>
                <a:cs typeface="Calibri" pitchFamily="34" charset="0"/>
              </a:rPr>
              <a:t>Smaato</a:t>
            </a:r>
            <a:endParaRPr lang="en-IN" sz="1400" b="0" dirty="0" smtClean="0">
              <a:latin typeface="Calibri" pitchFamily="34" charset="0"/>
              <a:cs typeface="Calibri" pitchFamily="34" charset="0"/>
            </a:endParaRPr>
          </a:p>
          <a:p>
            <a:pPr marL="342900" indent="-168275">
              <a:lnSpc>
                <a:spcPct val="125000"/>
              </a:lnSpc>
              <a:buFont typeface="Arial" pitchFamily="34" charset="0"/>
              <a:buChar char="•"/>
            </a:pPr>
            <a:r>
              <a:rPr lang="en-IN" sz="1400" b="0" dirty="0" err="1" smtClean="0">
                <a:latin typeface="Calibri" pitchFamily="34" charset="0"/>
                <a:cs typeface="Calibri" pitchFamily="34" charset="0"/>
              </a:rPr>
              <a:t>AppNexus</a:t>
            </a:r>
            <a:endParaRPr lang="en-IN" sz="1400" b="0" dirty="0" smtClean="0">
              <a:latin typeface="Calibri" pitchFamily="34" charset="0"/>
              <a:cs typeface="Calibri" pitchFamily="34" charset="0"/>
            </a:endParaRPr>
          </a:p>
          <a:p>
            <a:pPr marL="342900" indent="-168275">
              <a:lnSpc>
                <a:spcPct val="125000"/>
              </a:lnSpc>
              <a:buFont typeface="Arial" pitchFamily="34" charset="0"/>
              <a:buChar char="•"/>
            </a:pPr>
            <a:r>
              <a:rPr lang="en-US" sz="1400" b="0" dirty="0" err="1" smtClean="0">
                <a:latin typeface="Calibri" pitchFamily="34" charset="0"/>
                <a:cs typeface="Calibri" pitchFamily="34" charset="0"/>
              </a:rPr>
              <a:t>MoPub</a:t>
            </a:r>
            <a:r>
              <a:rPr lang="en-US" sz="1400" b="0" dirty="0" smtClean="0">
                <a:latin typeface="Calibri" pitchFamily="34" charset="0"/>
                <a:cs typeface="Calibri" pitchFamily="34" charset="0"/>
              </a:rPr>
              <a:t> (</a:t>
            </a:r>
            <a:r>
              <a:rPr lang="en-US" sz="1400" b="0" dirty="0" err="1" smtClean="0">
                <a:latin typeface="Calibri" pitchFamily="34" charset="0"/>
                <a:cs typeface="Calibri" pitchFamily="34" charset="0"/>
              </a:rPr>
              <a:t>Twiter</a:t>
            </a:r>
            <a:r>
              <a:rPr lang="en-US" sz="1400" b="0" dirty="0" smtClean="0">
                <a:latin typeface="Calibri" pitchFamily="34" charset="0"/>
                <a:cs typeface="Calibri" pitchFamily="34" charset="0"/>
              </a:rPr>
              <a:t>)</a:t>
            </a:r>
            <a:endParaRPr lang="en-IN" sz="1400" b="0" dirty="0" smtClean="0">
              <a:latin typeface="Calibri" pitchFamily="34" charset="0"/>
              <a:cs typeface="Calibri" pitchFamily="34" charset="0"/>
            </a:endParaRPr>
          </a:p>
        </p:txBody>
      </p:sp>
    </p:spTree>
    <p:extLst>
      <p:ext uri="{BB962C8B-B14F-4D97-AF65-F5344CB8AC3E}">
        <p14:creationId xmlns:p14="http://schemas.microsoft.com/office/powerpoint/2010/main" val="4262576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dirty="0" smtClean="0">
                <a:cs typeface="Times New Roman" pitchFamily="18" charset="0"/>
              </a:rPr>
              <a:t>Display Advertising Media</a:t>
            </a:r>
            <a:endParaRPr lang="en-US" dirty="0"/>
          </a:p>
        </p:txBody>
      </p:sp>
      <p:sp>
        <p:nvSpPr>
          <p:cNvPr id="3" name="Content Placeholder 2"/>
          <p:cNvSpPr>
            <a:spLocks noGrp="1"/>
          </p:cNvSpPr>
          <p:nvPr>
            <p:ph idx="1"/>
          </p:nvPr>
        </p:nvSpPr>
        <p:spPr>
          <a:xfrm>
            <a:off x="243254" y="647700"/>
            <a:ext cx="8708781" cy="4239986"/>
          </a:xfrm>
        </p:spPr>
        <p:txBody>
          <a:bodyPr/>
          <a:lstStyle/>
          <a:p>
            <a:pPr algn="just">
              <a:lnSpc>
                <a:spcPct val="125000"/>
              </a:lnSpc>
              <a:spcBef>
                <a:spcPts val="1800"/>
              </a:spcBef>
              <a:defRPr/>
            </a:pPr>
            <a:r>
              <a:rPr lang="en-US" sz="1900" dirty="0" smtClean="0">
                <a:solidFill>
                  <a:srgbClr val="0000CC"/>
                </a:solidFill>
              </a:rPr>
              <a:t>The main objective of display advertising is awareness and brand building and .</a:t>
            </a:r>
          </a:p>
          <a:p>
            <a:pPr lvl="1" algn="just">
              <a:lnSpc>
                <a:spcPct val="125000"/>
              </a:lnSpc>
              <a:spcBef>
                <a:spcPts val="1200"/>
              </a:spcBef>
              <a:defRPr/>
            </a:pPr>
            <a:r>
              <a:rPr lang="en-US" sz="1700" dirty="0" smtClean="0"/>
              <a:t>For awareness, the most important requirement is ‘</a:t>
            </a:r>
            <a:r>
              <a:rPr lang="en-US" sz="1700" b="1" dirty="0" smtClean="0">
                <a:solidFill>
                  <a:srgbClr val="FF0000"/>
                </a:solidFill>
              </a:rPr>
              <a:t>Reach</a:t>
            </a:r>
            <a:r>
              <a:rPr lang="en-US" sz="1700" dirty="0" smtClean="0"/>
              <a:t>’.</a:t>
            </a:r>
          </a:p>
          <a:p>
            <a:pPr lvl="1" algn="just">
              <a:lnSpc>
                <a:spcPct val="125000"/>
              </a:lnSpc>
              <a:spcBef>
                <a:spcPts val="1200"/>
              </a:spcBef>
              <a:defRPr/>
            </a:pPr>
            <a:r>
              <a:rPr lang="en-US" sz="1700" dirty="0" smtClean="0"/>
              <a:t>The metrics for measuring the reach are different for different mediums of display advertisement.</a:t>
            </a:r>
          </a:p>
          <a:p>
            <a:pPr algn="just">
              <a:lnSpc>
                <a:spcPct val="125000"/>
              </a:lnSpc>
              <a:spcBef>
                <a:spcPts val="1200"/>
              </a:spcBef>
              <a:defRPr/>
            </a:pPr>
            <a:r>
              <a:rPr lang="en-US" sz="1700" b="1" dirty="0">
                <a:solidFill>
                  <a:srgbClr val="0000CC"/>
                </a:solidFill>
              </a:rPr>
              <a:t>Display Advertising Media</a:t>
            </a:r>
          </a:p>
          <a:p>
            <a:pPr lvl="1" algn="just">
              <a:lnSpc>
                <a:spcPct val="125000"/>
              </a:lnSpc>
              <a:spcBef>
                <a:spcPts val="1200"/>
              </a:spcBef>
              <a:defRPr/>
            </a:pPr>
            <a:r>
              <a:rPr lang="en-US" sz="1700" dirty="0" smtClean="0">
                <a:solidFill>
                  <a:schemeClr val="accent6">
                    <a:lumMod val="75000"/>
                  </a:schemeClr>
                </a:solidFill>
              </a:rPr>
              <a:t>Print Media</a:t>
            </a:r>
          </a:p>
          <a:p>
            <a:pPr lvl="1" algn="just">
              <a:lnSpc>
                <a:spcPct val="125000"/>
              </a:lnSpc>
              <a:spcBef>
                <a:spcPts val="1200"/>
              </a:spcBef>
              <a:defRPr/>
            </a:pPr>
            <a:r>
              <a:rPr lang="en-US" sz="1700" dirty="0" smtClean="0">
                <a:solidFill>
                  <a:schemeClr val="accent6">
                    <a:lumMod val="75000"/>
                  </a:schemeClr>
                </a:solidFill>
              </a:rPr>
              <a:t>Television</a:t>
            </a:r>
          </a:p>
          <a:p>
            <a:pPr lvl="1" algn="just">
              <a:lnSpc>
                <a:spcPct val="125000"/>
              </a:lnSpc>
              <a:spcBef>
                <a:spcPts val="1200"/>
              </a:spcBef>
              <a:defRPr/>
            </a:pPr>
            <a:r>
              <a:rPr lang="en-US" sz="1700" dirty="0" smtClean="0">
                <a:solidFill>
                  <a:schemeClr val="accent6">
                    <a:lumMod val="75000"/>
                  </a:schemeClr>
                </a:solidFill>
              </a:rPr>
              <a:t>Digital</a:t>
            </a:r>
          </a:p>
        </p:txBody>
      </p:sp>
    </p:spTree>
    <p:extLst>
      <p:ext uri="{BB962C8B-B14F-4D97-AF65-F5344CB8AC3E}">
        <p14:creationId xmlns:p14="http://schemas.microsoft.com/office/powerpoint/2010/main" val="2871727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Difference b/w Ad Network </a:t>
            </a:r>
            <a:r>
              <a:rPr lang="en-US" sz="2900" dirty="0">
                <a:cs typeface="Times New Roman" pitchFamily="18" charset="0"/>
              </a:rPr>
              <a:t>and </a:t>
            </a:r>
            <a:r>
              <a:rPr lang="en-US" sz="2900" dirty="0" smtClean="0">
                <a:cs typeface="Times New Roman" pitchFamily="18" charset="0"/>
              </a:rPr>
              <a:t>Ad Exchange</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a:t>An ad network is a platform </a:t>
            </a:r>
            <a:r>
              <a:rPr lang="en-US" sz="1800" dirty="0" smtClean="0"/>
              <a:t>that is </a:t>
            </a:r>
            <a:r>
              <a:rPr lang="en-US" sz="1800" dirty="0"/>
              <a:t>connected to a certain number of websites, and offers inventory for advertisers on those </a:t>
            </a:r>
            <a:r>
              <a:rPr lang="en-US" sz="1800" dirty="0" smtClean="0"/>
              <a:t>sites</a:t>
            </a:r>
          </a:p>
          <a:p>
            <a:pPr algn="just">
              <a:lnSpc>
                <a:spcPct val="125000"/>
              </a:lnSpc>
              <a:spcBef>
                <a:spcPts val="1200"/>
              </a:spcBef>
              <a:defRPr/>
            </a:pPr>
            <a:r>
              <a:rPr lang="en-US" sz="1800" dirty="0" smtClean="0"/>
              <a:t>An </a:t>
            </a:r>
            <a:r>
              <a:rPr lang="en-US" sz="1800" dirty="0"/>
              <a:t>ad exchange is a trading floor where advertisers can buy ad space from multiple ad networks</a:t>
            </a:r>
            <a:r>
              <a:rPr lang="en-US" sz="1800" dirty="0" smtClean="0"/>
              <a:t>.</a:t>
            </a:r>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883235" y="2112546"/>
            <a:ext cx="5725886" cy="259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4255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Demand-Side Platform (DSP)</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a:t>An ad exchange needs data to know which bidders </a:t>
            </a:r>
            <a:r>
              <a:rPr lang="en-US" sz="1700" dirty="0" smtClean="0"/>
              <a:t>qualify </a:t>
            </a:r>
            <a:r>
              <a:rPr lang="en-US" sz="1700" dirty="0"/>
              <a:t>for certain websites and audiences.</a:t>
            </a:r>
          </a:p>
          <a:p>
            <a:pPr algn="just">
              <a:lnSpc>
                <a:spcPct val="125000"/>
              </a:lnSpc>
              <a:spcBef>
                <a:spcPts val="1200"/>
              </a:spcBef>
              <a:defRPr/>
            </a:pPr>
            <a:r>
              <a:rPr lang="en-US" sz="1700" dirty="0" smtClean="0"/>
              <a:t>This </a:t>
            </a:r>
            <a:r>
              <a:rPr lang="en-US" sz="1700" dirty="0"/>
              <a:t>is handled by </a:t>
            </a:r>
            <a:r>
              <a:rPr lang="en-US" sz="1700" b="1" dirty="0"/>
              <a:t>Demand-Side Platforms (DSP’s)</a:t>
            </a:r>
            <a:r>
              <a:rPr lang="en-US" sz="1700" dirty="0"/>
              <a:t> and Supply-Side Platforms (SSP’s).</a:t>
            </a:r>
          </a:p>
          <a:p>
            <a:pPr algn="just">
              <a:lnSpc>
                <a:spcPct val="125000"/>
              </a:lnSpc>
              <a:spcBef>
                <a:spcPts val="1200"/>
              </a:spcBef>
              <a:defRPr/>
            </a:pPr>
            <a:r>
              <a:rPr lang="en-US" sz="1700" dirty="0" smtClean="0">
                <a:solidFill>
                  <a:srgbClr val="FF0000"/>
                </a:solidFill>
              </a:rPr>
              <a:t>A DSP is </a:t>
            </a:r>
            <a:r>
              <a:rPr lang="en-US" sz="1700" dirty="0">
                <a:solidFill>
                  <a:srgbClr val="FF0000"/>
                </a:solidFill>
              </a:rPr>
              <a:t>a tool or software that allows advertisers to buy ad placements automatically</a:t>
            </a:r>
            <a:r>
              <a:rPr lang="en-US" sz="1700" dirty="0" smtClean="0">
                <a:solidFill>
                  <a:srgbClr val="FF0000"/>
                </a:solidFill>
              </a:rPr>
              <a:t>.</a:t>
            </a:r>
          </a:p>
          <a:p>
            <a:pPr algn="just">
              <a:lnSpc>
                <a:spcPct val="125000"/>
              </a:lnSpc>
              <a:spcBef>
                <a:spcPts val="1200"/>
              </a:spcBef>
              <a:defRPr/>
            </a:pPr>
            <a:r>
              <a:rPr lang="en-US" sz="1700" dirty="0" smtClean="0">
                <a:solidFill>
                  <a:srgbClr val="0000CC"/>
                </a:solidFill>
              </a:rPr>
              <a:t>Advertisers </a:t>
            </a:r>
            <a:r>
              <a:rPr lang="en-US" sz="1700" dirty="0">
                <a:solidFill>
                  <a:srgbClr val="0000CC"/>
                </a:solidFill>
              </a:rPr>
              <a:t>use </a:t>
            </a:r>
            <a:r>
              <a:rPr lang="en-US" sz="1700" dirty="0" smtClean="0">
                <a:solidFill>
                  <a:srgbClr val="0000CC"/>
                </a:solidFill>
              </a:rPr>
              <a:t>DSP to </a:t>
            </a:r>
            <a:r>
              <a:rPr lang="en-US" sz="1700" dirty="0">
                <a:solidFill>
                  <a:srgbClr val="0000CC"/>
                </a:solidFill>
              </a:rPr>
              <a:t>let an exchange know what they have to offer.</a:t>
            </a:r>
          </a:p>
          <a:p>
            <a:pPr marL="0" indent="0" algn="just">
              <a:lnSpc>
                <a:spcPct val="125000"/>
              </a:lnSpc>
              <a:spcBef>
                <a:spcPts val="1200"/>
              </a:spcBef>
              <a:buNone/>
              <a:defRPr/>
            </a:pPr>
            <a:endParaRPr lang="en-US" sz="1800" dirty="0" smtClean="0">
              <a:solidFill>
                <a:srgbClr val="FF0000"/>
              </a:solidFill>
            </a:endParaRPr>
          </a:p>
        </p:txBody>
      </p:sp>
      <p:pic>
        <p:nvPicPr>
          <p:cNvPr id="717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l="17365" t="4140" r="13333"/>
          <a:stretch/>
        </p:blipFill>
        <p:spPr bwMode="auto">
          <a:xfrm>
            <a:off x="1959411" y="2547256"/>
            <a:ext cx="5715001" cy="228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165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Working of Demand-Side </a:t>
            </a:r>
            <a:r>
              <a:rPr lang="en-US" sz="2900" dirty="0">
                <a:cs typeface="Times New Roman" pitchFamily="18" charset="0"/>
              </a:rPr>
              <a:t>Platform (DSP)</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t>When </a:t>
            </a:r>
            <a:r>
              <a:rPr lang="en-US" sz="1800" dirty="0"/>
              <a:t>a visitor reaches a website that’s connected to the ad exchange, an auction signal is sent to the exchange.</a:t>
            </a:r>
          </a:p>
          <a:p>
            <a:pPr algn="just">
              <a:lnSpc>
                <a:spcPct val="125000"/>
              </a:lnSpc>
              <a:spcBef>
                <a:spcPts val="1800"/>
              </a:spcBef>
              <a:defRPr/>
            </a:pPr>
            <a:r>
              <a:rPr lang="en-US" sz="1800" dirty="0" smtClean="0"/>
              <a:t>The </a:t>
            </a:r>
            <a:r>
              <a:rPr lang="en-US" sz="1800" dirty="0"/>
              <a:t>exchange then asks the DSP if the advertiser has any ads that might fit the placement.</a:t>
            </a:r>
          </a:p>
          <a:p>
            <a:pPr algn="just">
              <a:lnSpc>
                <a:spcPct val="125000"/>
              </a:lnSpc>
              <a:spcBef>
                <a:spcPts val="1800"/>
              </a:spcBef>
              <a:defRPr/>
            </a:pPr>
            <a:r>
              <a:rPr lang="en-US" sz="1800" dirty="0" smtClean="0"/>
              <a:t>If </a:t>
            </a:r>
            <a:r>
              <a:rPr lang="en-US" sz="1800" dirty="0"/>
              <a:t>it does, the DSP sends a signal to enter a real-time bidding auction together with other advertisers to compete over the placement.</a:t>
            </a:r>
          </a:p>
          <a:p>
            <a:pPr algn="just">
              <a:lnSpc>
                <a:spcPct val="125000"/>
              </a:lnSpc>
              <a:spcBef>
                <a:spcPts val="1800"/>
              </a:spcBef>
              <a:defRPr/>
            </a:pPr>
            <a:r>
              <a:rPr lang="en-US" sz="1800" dirty="0" smtClean="0"/>
              <a:t>The </a:t>
            </a:r>
            <a:r>
              <a:rPr lang="en-US" sz="1800" dirty="0"/>
              <a:t>winning bidder gets to show his ad to the website visitor.</a:t>
            </a:r>
          </a:p>
          <a:p>
            <a:pPr algn="just">
              <a:lnSpc>
                <a:spcPct val="125000"/>
              </a:lnSpc>
              <a:spcBef>
                <a:spcPts val="1800"/>
              </a:spcBef>
              <a:defRPr/>
            </a:pPr>
            <a:r>
              <a:rPr lang="en-US" sz="1800" dirty="0" smtClean="0"/>
              <a:t>This </a:t>
            </a:r>
            <a:r>
              <a:rPr lang="en-US" sz="1800" dirty="0"/>
              <a:t>is the foundation of programmatic advertising on the advertiser’s side.</a:t>
            </a:r>
            <a:endParaRPr lang="en-US" sz="1800" dirty="0" smtClean="0">
              <a:solidFill>
                <a:srgbClr val="FF0000"/>
              </a:solidFill>
            </a:endParaRPr>
          </a:p>
        </p:txBody>
      </p:sp>
    </p:spTree>
    <p:extLst>
      <p:ext uri="{BB962C8B-B14F-4D97-AF65-F5344CB8AC3E}">
        <p14:creationId xmlns:p14="http://schemas.microsoft.com/office/powerpoint/2010/main" val="3923620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Google </a:t>
            </a:r>
            <a:r>
              <a:rPr lang="en-US" sz="2900" dirty="0" smtClean="0">
                <a:cs typeface="Times New Roman" pitchFamily="18" charset="0"/>
              </a:rPr>
              <a:t>AdWords as a </a:t>
            </a:r>
            <a:r>
              <a:rPr lang="en-US" sz="2900" dirty="0">
                <a:cs typeface="Times New Roman" pitchFamily="18" charset="0"/>
              </a:rPr>
              <a:t>DSP</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700" dirty="0" smtClean="0">
                <a:solidFill>
                  <a:srgbClr val="0000CC"/>
                </a:solidFill>
              </a:rPr>
              <a:t>AdWords (Google Ads) </a:t>
            </a:r>
            <a:r>
              <a:rPr lang="en-US" sz="1700" dirty="0">
                <a:solidFill>
                  <a:srgbClr val="0000CC"/>
                </a:solidFill>
              </a:rPr>
              <a:t>is a type of Demand-Side Platform </a:t>
            </a:r>
            <a:r>
              <a:rPr lang="en-US" sz="1700" dirty="0"/>
              <a:t>– </a:t>
            </a:r>
            <a:r>
              <a:rPr lang="en-US" sz="1700" b="1" dirty="0"/>
              <a:t>but it’s only limited to Google’s inventory</a:t>
            </a:r>
            <a:r>
              <a:rPr lang="en-US" sz="1700" b="1" dirty="0" smtClean="0"/>
              <a:t>.</a:t>
            </a:r>
          </a:p>
          <a:p>
            <a:pPr algn="just">
              <a:lnSpc>
                <a:spcPct val="125000"/>
              </a:lnSpc>
              <a:spcBef>
                <a:spcPts val="1500"/>
              </a:spcBef>
              <a:defRPr/>
            </a:pPr>
            <a:r>
              <a:rPr lang="en-US" sz="1700" dirty="0"/>
              <a:t>Even though the Google Display Network has access to a large percentage of the world’s websites, there are places where they have no </a:t>
            </a:r>
            <a:r>
              <a:rPr lang="en-US" sz="1700" dirty="0" smtClean="0"/>
              <a:t>reach.</a:t>
            </a:r>
          </a:p>
          <a:p>
            <a:pPr algn="just">
              <a:lnSpc>
                <a:spcPct val="125000"/>
              </a:lnSpc>
              <a:spcBef>
                <a:spcPts val="1500"/>
              </a:spcBef>
              <a:defRPr/>
            </a:pPr>
            <a:r>
              <a:rPr lang="en-US" sz="1700" dirty="0" smtClean="0">
                <a:solidFill>
                  <a:srgbClr val="FF0000"/>
                </a:solidFill>
              </a:rPr>
              <a:t>For instance, Facebook </a:t>
            </a:r>
            <a:r>
              <a:rPr lang="en-US" sz="1700" dirty="0">
                <a:solidFill>
                  <a:srgbClr val="FF0000"/>
                </a:solidFill>
              </a:rPr>
              <a:t>display </a:t>
            </a:r>
            <a:r>
              <a:rPr lang="en-US" sz="1700" dirty="0" smtClean="0">
                <a:solidFill>
                  <a:srgbClr val="FF0000"/>
                </a:solidFill>
              </a:rPr>
              <a:t>ads are </a:t>
            </a:r>
            <a:r>
              <a:rPr lang="en-US" sz="1700" dirty="0">
                <a:solidFill>
                  <a:srgbClr val="FF0000"/>
                </a:solidFill>
              </a:rPr>
              <a:t>not part of Google’s ad inventory</a:t>
            </a:r>
            <a:r>
              <a:rPr lang="en-US" sz="1700" dirty="0" smtClean="0">
                <a:solidFill>
                  <a:srgbClr val="FF0000"/>
                </a:solidFill>
              </a:rPr>
              <a:t>.</a:t>
            </a:r>
          </a:p>
          <a:p>
            <a:pPr lvl="1" algn="just">
              <a:lnSpc>
                <a:spcPct val="125000"/>
              </a:lnSpc>
              <a:spcBef>
                <a:spcPts val="1500"/>
              </a:spcBef>
              <a:defRPr/>
            </a:pPr>
            <a:r>
              <a:rPr lang="en-US" sz="1600" dirty="0" smtClean="0"/>
              <a:t>It means </a:t>
            </a:r>
            <a:r>
              <a:rPr lang="en-US" sz="1600" dirty="0"/>
              <a:t>if </a:t>
            </a:r>
            <a:r>
              <a:rPr lang="en-US" sz="1600" dirty="0" smtClean="0"/>
              <a:t>we </a:t>
            </a:r>
            <a:r>
              <a:rPr lang="en-US" sz="1600" dirty="0"/>
              <a:t>run </a:t>
            </a:r>
            <a:r>
              <a:rPr lang="en-US" sz="1600" dirty="0" smtClean="0"/>
              <a:t>our </a:t>
            </a:r>
            <a:r>
              <a:rPr lang="en-US" sz="1600" dirty="0"/>
              <a:t>campaigns through </a:t>
            </a:r>
            <a:r>
              <a:rPr lang="en-US" sz="1600" dirty="0" smtClean="0"/>
              <a:t>Google </a:t>
            </a:r>
            <a:r>
              <a:rPr lang="en-US" sz="1600" dirty="0"/>
              <a:t>Display </a:t>
            </a:r>
            <a:r>
              <a:rPr lang="en-US" sz="1600" dirty="0" smtClean="0"/>
              <a:t>Network, </a:t>
            </a:r>
            <a:r>
              <a:rPr lang="en-US" sz="1600" dirty="0"/>
              <a:t>they will not be displayed on Facebook</a:t>
            </a:r>
            <a:r>
              <a:rPr lang="en-US" sz="1600" dirty="0" smtClean="0"/>
              <a:t>.</a:t>
            </a:r>
          </a:p>
          <a:p>
            <a:pPr algn="just">
              <a:lnSpc>
                <a:spcPct val="125000"/>
              </a:lnSpc>
              <a:spcBef>
                <a:spcPts val="1500"/>
              </a:spcBef>
              <a:defRPr/>
            </a:pPr>
            <a:r>
              <a:rPr lang="en-US" sz="1700" dirty="0">
                <a:solidFill>
                  <a:srgbClr val="0000CC"/>
                </a:solidFill>
              </a:rPr>
              <a:t>As an </a:t>
            </a:r>
            <a:r>
              <a:rPr lang="en-US" sz="1700" dirty="0" smtClean="0">
                <a:solidFill>
                  <a:srgbClr val="0000CC"/>
                </a:solidFill>
              </a:rPr>
              <a:t>advertiser, we would generally </a:t>
            </a:r>
            <a:r>
              <a:rPr lang="en-US" sz="1700" dirty="0">
                <a:solidFill>
                  <a:srgbClr val="0000CC"/>
                </a:solidFill>
              </a:rPr>
              <a:t>want to have access to as much inventory as possible</a:t>
            </a:r>
            <a:r>
              <a:rPr lang="en-US" sz="1700" dirty="0" smtClean="0">
                <a:solidFill>
                  <a:srgbClr val="0000CC"/>
                </a:solidFill>
              </a:rPr>
              <a:t>.</a:t>
            </a:r>
          </a:p>
          <a:p>
            <a:pPr lvl="1" algn="just">
              <a:lnSpc>
                <a:spcPct val="125000"/>
              </a:lnSpc>
              <a:spcBef>
                <a:spcPts val="1500"/>
              </a:spcBef>
              <a:defRPr/>
            </a:pPr>
            <a:r>
              <a:rPr lang="en-US" sz="1600" b="1" dirty="0"/>
              <a:t>With </a:t>
            </a:r>
            <a:r>
              <a:rPr lang="en-US" sz="1600" b="1" dirty="0" smtClean="0"/>
              <a:t>Match2One, we get </a:t>
            </a:r>
            <a:r>
              <a:rPr lang="en-US" sz="1600" b="1" dirty="0"/>
              <a:t>access to the Google Display Network </a:t>
            </a:r>
            <a:r>
              <a:rPr lang="en-US" sz="1600" b="1" dirty="0" smtClean="0"/>
              <a:t>and other ad networks like </a:t>
            </a:r>
            <a:r>
              <a:rPr lang="en-US" sz="1600" b="1" dirty="0" err="1" smtClean="0"/>
              <a:t>AppNexus</a:t>
            </a:r>
            <a:r>
              <a:rPr lang="en-US" sz="1600" b="1" dirty="0" smtClean="0"/>
              <a:t>.</a:t>
            </a:r>
          </a:p>
        </p:txBody>
      </p:sp>
    </p:spTree>
    <p:extLst>
      <p:ext uri="{BB962C8B-B14F-4D97-AF65-F5344CB8AC3E}">
        <p14:creationId xmlns:p14="http://schemas.microsoft.com/office/powerpoint/2010/main" val="320941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Supply-Side </a:t>
            </a:r>
            <a:r>
              <a:rPr lang="en-US" sz="2900" dirty="0">
                <a:cs typeface="Times New Roman" pitchFamily="18" charset="0"/>
              </a:rPr>
              <a:t>Platform </a:t>
            </a:r>
            <a:r>
              <a:rPr lang="en-US" sz="2900" dirty="0" smtClean="0">
                <a:cs typeface="Times New Roman" pitchFamily="18" charset="0"/>
              </a:rPr>
              <a:t>(SSP</a:t>
            </a:r>
            <a:r>
              <a:rPr lang="en-US" sz="2900" dirty="0">
                <a:cs typeface="Times New Roman" pitchFamily="18" charset="0"/>
              </a:rPr>
              <a:t>)</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Publishers </a:t>
            </a:r>
            <a:r>
              <a:rPr lang="en-US" sz="1800" dirty="0"/>
              <a:t>use a </a:t>
            </a:r>
            <a:r>
              <a:rPr lang="en-US" sz="1800" dirty="0" smtClean="0"/>
              <a:t>SSP </a:t>
            </a:r>
            <a:r>
              <a:rPr lang="en-US" sz="1800" dirty="0"/>
              <a:t>to manage their display space</a:t>
            </a:r>
            <a:r>
              <a:rPr lang="en-US" sz="1800" dirty="0" smtClean="0"/>
              <a:t>.</a:t>
            </a:r>
            <a:endParaRPr lang="en-US" sz="1800" dirty="0" smtClean="0">
              <a:solidFill>
                <a:srgbClr val="FF0000"/>
              </a:solidFill>
            </a:endParaRPr>
          </a:p>
          <a:p>
            <a:pPr algn="just">
              <a:lnSpc>
                <a:spcPct val="125000"/>
              </a:lnSpc>
              <a:spcBef>
                <a:spcPts val="1200"/>
              </a:spcBef>
              <a:defRPr/>
            </a:pPr>
            <a:r>
              <a:rPr lang="en-US" sz="1800" dirty="0"/>
              <a:t>The SSP connects to an ad exchange and tells it what kind of inventory is available – and through Real-Time Bidding this inventory is automatically auctioned off to </a:t>
            </a:r>
            <a:r>
              <a:rPr lang="en-US" sz="1800" dirty="0" smtClean="0"/>
              <a:t>the </a:t>
            </a:r>
            <a:r>
              <a:rPr lang="en-US" sz="1800" dirty="0"/>
              <a:t>highest bidder</a:t>
            </a:r>
            <a:r>
              <a:rPr lang="en-US" sz="1800" dirty="0" smtClean="0"/>
              <a:t>.</a:t>
            </a:r>
          </a:p>
          <a:p>
            <a:pPr algn="just">
              <a:lnSpc>
                <a:spcPct val="125000"/>
              </a:lnSpc>
              <a:spcBef>
                <a:spcPts val="1200"/>
              </a:spcBef>
              <a:defRPr/>
            </a:pPr>
            <a:r>
              <a:rPr lang="en-US" sz="1800" dirty="0">
                <a:solidFill>
                  <a:srgbClr val="0000CC"/>
                </a:solidFill>
              </a:rPr>
              <a:t>An SSP can connect to several different ad exchanges in order to maximize the publisher’s exposure to potential buyers.</a:t>
            </a:r>
            <a:endParaRPr lang="en-US" sz="1800" dirty="0" smtClean="0">
              <a:solidFill>
                <a:srgbClr val="0000CC"/>
              </a:solidFill>
            </a:endParaRPr>
          </a:p>
          <a:p>
            <a:pPr algn="just">
              <a:lnSpc>
                <a:spcPct val="125000"/>
              </a:lnSpc>
              <a:spcBef>
                <a:spcPts val="1200"/>
              </a:spcBef>
              <a:defRPr/>
            </a:pPr>
            <a:endParaRPr lang="en-US" sz="1800" dirty="0" smtClean="0"/>
          </a:p>
        </p:txBody>
      </p:sp>
      <p:pic>
        <p:nvPicPr>
          <p:cNvPr id="819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l="11657" t="5349" r="11657" b="5597"/>
          <a:stretch/>
        </p:blipFill>
        <p:spPr bwMode="auto">
          <a:xfrm>
            <a:off x="1687277" y="3195856"/>
            <a:ext cx="5965372" cy="16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172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Supply-Side </a:t>
            </a:r>
            <a:r>
              <a:rPr lang="en-US" sz="2900" dirty="0">
                <a:cs typeface="Times New Roman" pitchFamily="18" charset="0"/>
              </a:rPr>
              <a:t>Platform </a:t>
            </a:r>
            <a:r>
              <a:rPr lang="en-US" sz="2900" dirty="0" smtClean="0">
                <a:cs typeface="Times New Roman" pitchFamily="18" charset="0"/>
              </a:rPr>
              <a:t>(SSP)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t>A </a:t>
            </a:r>
            <a:r>
              <a:rPr lang="en-US" sz="1800" dirty="0"/>
              <a:t>DSP’s job is to buy programmatic ad space as cheaply as possible from </a:t>
            </a:r>
            <a:r>
              <a:rPr lang="en-US" sz="1800" dirty="0" smtClean="0"/>
              <a:t>publishers while an </a:t>
            </a:r>
            <a:r>
              <a:rPr lang="en-US" sz="1800" dirty="0"/>
              <a:t>SSP has the opposite function – selling ad space for the highest possible price</a:t>
            </a:r>
            <a:r>
              <a:rPr lang="en-US" sz="1800" dirty="0" smtClean="0"/>
              <a:t>.</a:t>
            </a:r>
          </a:p>
          <a:p>
            <a:pPr algn="just">
              <a:lnSpc>
                <a:spcPct val="125000"/>
              </a:lnSpc>
              <a:spcBef>
                <a:spcPts val="1800"/>
              </a:spcBef>
              <a:defRPr/>
            </a:pPr>
            <a:r>
              <a:rPr lang="en-US" sz="1800" dirty="0">
                <a:solidFill>
                  <a:srgbClr val="0000CC"/>
                </a:solidFill>
              </a:rPr>
              <a:t>Through an SSP a publisher can also control inventory in a more efficient way; </a:t>
            </a:r>
            <a:r>
              <a:rPr lang="en-US" sz="1800" dirty="0" smtClean="0">
                <a:solidFill>
                  <a:srgbClr val="0000CC"/>
                </a:solidFill>
              </a:rPr>
              <a:t>they can </a:t>
            </a:r>
            <a:r>
              <a:rPr lang="en-US" sz="1800" dirty="0">
                <a:solidFill>
                  <a:srgbClr val="0000CC"/>
                </a:solidFill>
              </a:rPr>
              <a:t>set minimum prices and dictate specific buyers or specific channels</a:t>
            </a:r>
            <a:r>
              <a:rPr lang="en-US" sz="1800" dirty="0" smtClean="0">
                <a:solidFill>
                  <a:srgbClr val="0000CC"/>
                </a:solidFill>
              </a:rPr>
              <a:t>.</a:t>
            </a:r>
          </a:p>
          <a:p>
            <a:pPr algn="just">
              <a:lnSpc>
                <a:spcPct val="125000"/>
              </a:lnSpc>
              <a:spcBef>
                <a:spcPts val="1800"/>
              </a:spcBef>
              <a:defRPr/>
            </a:pPr>
            <a:r>
              <a:rPr lang="en-US" sz="1800" b="1" dirty="0" err="1" smtClean="0"/>
              <a:t>AppNexus</a:t>
            </a:r>
            <a:r>
              <a:rPr lang="en-US" sz="1800" b="1" dirty="0"/>
              <a:t>, </a:t>
            </a:r>
            <a:r>
              <a:rPr lang="en-US" sz="1800" b="1" dirty="0" smtClean="0"/>
              <a:t>Google </a:t>
            </a:r>
            <a:r>
              <a:rPr lang="en-US" sz="1800" b="1" dirty="0"/>
              <a:t>for </a:t>
            </a:r>
            <a:r>
              <a:rPr lang="en-US" sz="1800" b="1" dirty="0" smtClean="0"/>
              <a:t>Publishers, </a:t>
            </a:r>
            <a:r>
              <a:rPr lang="en-US" sz="1800" b="1" dirty="0" err="1" smtClean="0"/>
              <a:t>MoPub</a:t>
            </a:r>
            <a:r>
              <a:rPr lang="en-US" sz="1800" b="1" dirty="0"/>
              <a:t>, </a:t>
            </a:r>
            <a:r>
              <a:rPr lang="en-US" sz="1800" b="1" dirty="0" err="1" smtClean="0"/>
              <a:t>OpenX</a:t>
            </a:r>
            <a:r>
              <a:rPr lang="en-US" sz="1800" b="1" dirty="0"/>
              <a:t>, ONE by AOL, </a:t>
            </a:r>
            <a:r>
              <a:rPr lang="en-US" sz="1800" b="1" dirty="0" err="1" smtClean="0"/>
              <a:t>PubMatic</a:t>
            </a:r>
            <a:r>
              <a:rPr lang="en-US" sz="1800" b="1" dirty="0" smtClean="0"/>
              <a:t>, etc. are main supply-side platforms.</a:t>
            </a:r>
          </a:p>
        </p:txBody>
      </p:sp>
    </p:spTree>
    <p:extLst>
      <p:ext uri="{BB962C8B-B14F-4D97-AF65-F5344CB8AC3E}">
        <p14:creationId xmlns:p14="http://schemas.microsoft.com/office/powerpoint/2010/main" val="1939724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Data Management Platform (DMP)</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a:t>A data management platform is used to collect, store and sort information</a:t>
            </a:r>
            <a:r>
              <a:rPr lang="en-US" sz="1800" dirty="0" smtClean="0"/>
              <a:t>.</a:t>
            </a:r>
          </a:p>
          <a:p>
            <a:pPr algn="just">
              <a:lnSpc>
                <a:spcPct val="125000"/>
              </a:lnSpc>
              <a:spcBef>
                <a:spcPts val="1800"/>
              </a:spcBef>
              <a:defRPr/>
            </a:pPr>
            <a:r>
              <a:rPr lang="en-US" sz="1800" dirty="0" smtClean="0">
                <a:solidFill>
                  <a:srgbClr val="0000CC"/>
                </a:solidFill>
              </a:rPr>
              <a:t>DMP’s </a:t>
            </a:r>
            <a:r>
              <a:rPr lang="en-US" sz="1800" dirty="0">
                <a:solidFill>
                  <a:srgbClr val="0000CC"/>
                </a:solidFill>
              </a:rPr>
              <a:t>are most often used in combination with a Demand-Side Platform on the advertiser’s side – or a Supply-Side Platform on the publisher’s side</a:t>
            </a:r>
            <a:r>
              <a:rPr lang="en-US" sz="1800" dirty="0" smtClean="0">
                <a:solidFill>
                  <a:srgbClr val="0000CC"/>
                </a:solidFill>
              </a:rPr>
              <a:t>.</a:t>
            </a:r>
          </a:p>
          <a:p>
            <a:pPr algn="just">
              <a:lnSpc>
                <a:spcPct val="125000"/>
              </a:lnSpc>
              <a:spcBef>
                <a:spcPts val="1800"/>
              </a:spcBef>
              <a:defRPr/>
            </a:pPr>
            <a:r>
              <a:rPr lang="en-US" sz="1800" dirty="0"/>
              <a:t>In order to properly target ads to specific visitors, a DMP needs to be in place to sort and segment incoming cookie data</a:t>
            </a:r>
            <a:r>
              <a:rPr lang="en-US" sz="1800" dirty="0" smtClean="0"/>
              <a:t>.</a:t>
            </a:r>
          </a:p>
          <a:p>
            <a:pPr algn="just">
              <a:lnSpc>
                <a:spcPct val="125000"/>
              </a:lnSpc>
              <a:spcBef>
                <a:spcPts val="1800"/>
              </a:spcBef>
              <a:defRPr/>
            </a:pPr>
            <a:endParaRPr lang="en-US" sz="1800" dirty="0"/>
          </a:p>
        </p:txBody>
      </p:sp>
    </p:spTree>
    <p:extLst>
      <p:ext uri="{BB962C8B-B14F-4D97-AF65-F5344CB8AC3E}">
        <p14:creationId xmlns:p14="http://schemas.microsoft.com/office/powerpoint/2010/main" val="2135557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for Display Advertisement</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There are some issues plaguing the display advertisement industry.</a:t>
            </a:r>
          </a:p>
          <a:p>
            <a:pPr algn="just">
              <a:lnSpc>
                <a:spcPct val="125000"/>
              </a:lnSpc>
              <a:spcBef>
                <a:spcPts val="1200"/>
              </a:spcBef>
              <a:defRPr/>
            </a:pPr>
            <a:r>
              <a:rPr lang="en-US" sz="1800" dirty="0" smtClean="0"/>
              <a:t>Some tools have been developed to overcome such issues:</a:t>
            </a:r>
          </a:p>
          <a:p>
            <a:pPr lvl="1" algn="just">
              <a:lnSpc>
                <a:spcPct val="125000"/>
              </a:lnSpc>
              <a:spcBef>
                <a:spcPts val="1200"/>
              </a:spcBef>
              <a:defRPr/>
            </a:pPr>
            <a:r>
              <a:rPr lang="en-US" sz="1600" dirty="0" smtClean="0">
                <a:solidFill>
                  <a:srgbClr val="0000CC"/>
                </a:solidFill>
              </a:rPr>
              <a:t>Viewability</a:t>
            </a:r>
            <a:endParaRPr lang="en-US" sz="1600" dirty="0">
              <a:solidFill>
                <a:srgbClr val="0000CC"/>
              </a:solidFill>
            </a:endParaRPr>
          </a:p>
          <a:p>
            <a:pPr lvl="1" algn="just">
              <a:lnSpc>
                <a:spcPct val="125000"/>
              </a:lnSpc>
              <a:spcBef>
                <a:spcPts val="1200"/>
              </a:spcBef>
              <a:defRPr/>
            </a:pPr>
            <a:r>
              <a:rPr lang="en-US" sz="1600" dirty="0" smtClean="0">
                <a:solidFill>
                  <a:srgbClr val="0000CC"/>
                </a:solidFill>
              </a:rPr>
              <a:t>On Target Reach</a:t>
            </a:r>
          </a:p>
          <a:p>
            <a:pPr lvl="1" algn="just">
              <a:lnSpc>
                <a:spcPct val="125000"/>
              </a:lnSpc>
              <a:spcBef>
                <a:spcPts val="1200"/>
              </a:spcBef>
              <a:defRPr/>
            </a:pPr>
            <a:r>
              <a:rPr lang="en-US" sz="1600" dirty="0" smtClean="0">
                <a:solidFill>
                  <a:srgbClr val="0000CC"/>
                </a:solidFill>
              </a:rPr>
              <a:t>Ad Fraud</a:t>
            </a:r>
          </a:p>
          <a:p>
            <a:pPr lvl="1" algn="just">
              <a:lnSpc>
                <a:spcPct val="125000"/>
              </a:lnSpc>
              <a:spcBef>
                <a:spcPts val="1200"/>
              </a:spcBef>
              <a:defRPr/>
            </a:pPr>
            <a:r>
              <a:rPr lang="en-US" sz="1600" dirty="0" smtClean="0">
                <a:solidFill>
                  <a:srgbClr val="0000CC"/>
                </a:solidFill>
              </a:rPr>
              <a:t>Brand Health</a:t>
            </a:r>
          </a:p>
        </p:txBody>
      </p:sp>
    </p:spTree>
    <p:extLst>
      <p:ext uri="{BB962C8B-B14F-4D97-AF65-F5344CB8AC3E}">
        <p14:creationId xmlns:p14="http://schemas.microsoft.com/office/powerpoint/2010/main" val="4201064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Viewability</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t>As per Integral Ad Science &amp; Media Rating Council Data in 2015, 57% display ads were not viewable.</a:t>
            </a:r>
          </a:p>
          <a:p>
            <a:pPr lvl="1" algn="just">
              <a:lnSpc>
                <a:spcPct val="125000"/>
              </a:lnSpc>
              <a:spcBef>
                <a:spcPts val="900"/>
              </a:spcBef>
              <a:defRPr/>
            </a:pPr>
            <a:r>
              <a:rPr lang="en-US" sz="1600" dirty="0" smtClean="0">
                <a:solidFill>
                  <a:srgbClr val="0000CC"/>
                </a:solidFill>
              </a:rPr>
              <a:t>Ad may not be visible due to disruptive human behaviour (such as action taken before ad loads and renders, compromised pages).</a:t>
            </a:r>
          </a:p>
          <a:p>
            <a:pPr lvl="1" algn="just">
              <a:lnSpc>
                <a:spcPct val="125000"/>
              </a:lnSpc>
              <a:spcBef>
                <a:spcPts val="900"/>
              </a:spcBef>
              <a:defRPr/>
            </a:pPr>
            <a:r>
              <a:rPr lang="en-US" sz="1600" dirty="0" smtClean="0">
                <a:solidFill>
                  <a:srgbClr val="0000CC"/>
                </a:solidFill>
              </a:rPr>
              <a:t>It could be because ad loads in area out of the user’s browser, or frequent page refresh prevents ad load, or web load gives error.</a:t>
            </a:r>
          </a:p>
          <a:p>
            <a:pPr algn="just">
              <a:lnSpc>
                <a:spcPct val="125000"/>
              </a:lnSpc>
              <a:spcBef>
                <a:spcPts val="1800"/>
              </a:spcBef>
              <a:defRPr/>
            </a:pPr>
            <a:r>
              <a:rPr lang="en-US" sz="1700" dirty="0" smtClean="0">
                <a:solidFill>
                  <a:srgbClr val="FF0000"/>
                </a:solidFill>
              </a:rPr>
              <a:t>In May 2015, Media Rating Council has prescribed following conditions for viewability of ads:</a:t>
            </a:r>
          </a:p>
          <a:p>
            <a:pPr lvl="1" algn="just">
              <a:lnSpc>
                <a:spcPct val="125000"/>
              </a:lnSpc>
              <a:spcBef>
                <a:spcPts val="900"/>
              </a:spcBef>
              <a:defRPr/>
            </a:pPr>
            <a:r>
              <a:rPr lang="en-US" sz="1600" dirty="0">
                <a:solidFill>
                  <a:srgbClr val="00B050"/>
                </a:solidFill>
              </a:rPr>
              <a:t>Display ads are considered viewable when at least 50% of the ad is visible for at least 1 second</a:t>
            </a:r>
            <a:r>
              <a:rPr lang="en-US" sz="1600" dirty="0" smtClean="0">
                <a:solidFill>
                  <a:srgbClr val="00B050"/>
                </a:solidFill>
              </a:rPr>
              <a:t>.</a:t>
            </a:r>
          </a:p>
          <a:p>
            <a:pPr lvl="1" algn="just">
              <a:lnSpc>
                <a:spcPct val="125000"/>
              </a:lnSpc>
              <a:spcBef>
                <a:spcPts val="900"/>
              </a:spcBef>
              <a:defRPr/>
            </a:pPr>
            <a:r>
              <a:rPr lang="en-US" sz="1600" dirty="0">
                <a:solidFill>
                  <a:srgbClr val="00B050"/>
                </a:solidFill>
              </a:rPr>
              <a:t>Video ads are considered viewable when at least 50% of the ad is visible while the video is playing for at least 2 consecutive seconds.</a:t>
            </a:r>
            <a:endParaRPr lang="en-US" sz="1600" dirty="0" smtClean="0">
              <a:solidFill>
                <a:srgbClr val="00B050"/>
              </a:solidFill>
            </a:endParaRPr>
          </a:p>
          <a:p>
            <a:pPr lvl="1" algn="just">
              <a:lnSpc>
                <a:spcPct val="125000"/>
              </a:lnSpc>
              <a:spcBef>
                <a:spcPts val="1200"/>
              </a:spcBef>
              <a:defRPr/>
            </a:pPr>
            <a:endParaRPr lang="en-US" sz="1600" dirty="0" smtClean="0">
              <a:solidFill>
                <a:srgbClr val="0000CC"/>
              </a:solidFill>
            </a:endParaRPr>
          </a:p>
        </p:txBody>
      </p:sp>
    </p:spTree>
    <p:extLst>
      <p:ext uri="{BB962C8B-B14F-4D97-AF65-F5344CB8AC3E}">
        <p14:creationId xmlns:p14="http://schemas.microsoft.com/office/powerpoint/2010/main" val="30169889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Viewability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t>If the pixel and time components associated with an ad are greater than 0, but one or both do not meet the minimum requirements, the ad may be referred to as </a:t>
            </a:r>
            <a:r>
              <a:rPr lang="en-US" sz="1700" b="1" dirty="0" smtClean="0">
                <a:solidFill>
                  <a:srgbClr val="0000CC"/>
                </a:solidFill>
              </a:rPr>
              <a:t>‘loaded ad’</a:t>
            </a:r>
            <a:r>
              <a:rPr lang="en-US" sz="1700" dirty="0" smtClean="0"/>
              <a:t>.</a:t>
            </a:r>
          </a:p>
          <a:p>
            <a:pPr lvl="1" algn="just">
              <a:lnSpc>
                <a:spcPct val="125000"/>
              </a:lnSpc>
              <a:spcBef>
                <a:spcPts val="900"/>
              </a:spcBef>
              <a:defRPr/>
            </a:pPr>
            <a:r>
              <a:rPr lang="en-US" sz="1600" dirty="0" smtClean="0">
                <a:solidFill>
                  <a:srgbClr val="0000CC"/>
                </a:solidFill>
              </a:rPr>
              <a:t>It should not be considered as impression.</a:t>
            </a:r>
          </a:p>
          <a:p>
            <a:pPr algn="just">
              <a:lnSpc>
                <a:spcPct val="125000"/>
              </a:lnSpc>
              <a:spcBef>
                <a:spcPts val="600"/>
              </a:spcBef>
              <a:defRPr/>
            </a:pPr>
            <a:r>
              <a:rPr lang="en-US" sz="1700" dirty="0">
                <a:solidFill>
                  <a:srgbClr val="FF0000"/>
                </a:solidFill>
              </a:rPr>
              <a:t>Viewable impression tracking can detect user behaviors which restrict ad viewing, such as:</a:t>
            </a:r>
          </a:p>
          <a:p>
            <a:pPr lvl="1" algn="just">
              <a:lnSpc>
                <a:spcPct val="125000"/>
              </a:lnSpc>
              <a:spcBef>
                <a:spcPts val="300"/>
              </a:spcBef>
              <a:defRPr/>
            </a:pPr>
            <a:r>
              <a:rPr lang="en-US" sz="1600" dirty="0">
                <a:solidFill>
                  <a:srgbClr val="00B050"/>
                </a:solidFill>
              </a:rPr>
              <a:t>Ad-blocking </a:t>
            </a:r>
            <a:r>
              <a:rPr lang="en-US" sz="1600" dirty="0" smtClean="0">
                <a:solidFill>
                  <a:srgbClr val="00B050"/>
                </a:solidFill>
              </a:rPr>
              <a:t>software</a:t>
            </a:r>
          </a:p>
          <a:p>
            <a:pPr lvl="1" algn="just">
              <a:lnSpc>
                <a:spcPct val="125000"/>
              </a:lnSpc>
              <a:spcBef>
                <a:spcPts val="300"/>
              </a:spcBef>
              <a:defRPr/>
            </a:pPr>
            <a:r>
              <a:rPr lang="en-US" sz="1600" dirty="0">
                <a:solidFill>
                  <a:srgbClr val="00B050"/>
                </a:solidFill>
              </a:rPr>
              <a:t>Screen resolutions too small for the ad to appear on </a:t>
            </a:r>
            <a:r>
              <a:rPr lang="en-US" sz="1600" dirty="0" smtClean="0">
                <a:solidFill>
                  <a:srgbClr val="00B050"/>
                </a:solidFill>
              </a:rPr>
              <a:t>screen</a:t>
            </a:r>
          </a:p>
          <a:p>
            <a:pPr lvl="1" algn="just">
              <a:lnSpc>
                <a:spcPct val="125000"/>
              </a:lnSpc>
              <a:spcBef>
                <a:spcPts val="300"/>
              </a:spcBef>
              <a:defRPr/>
            </a:pPr>
            <a:r>
              <a:rPr lang="en-US" sz="1600" dirty="0">
                <a:solidFill>
                  <a:srgbClr val="00B050"/>
                </a:solidFill>
              </a:rPr>
              <a:t>People were scrolling down before the requested ad </a:t>
            </a:r>
            <a:r>
              <a:rPr lang="en-US" sz="1600" dirty="0" smtClean="0">
                <a:solidFill>
                  <a:srgbClr val="00B050"/>
                </a:solidFill>
              </a:rPr>
              <a:t>loads</a:t>
            </a:r>
          </a:p>
          <a:p>
            <a:pPr lvl="1" algn="just">
              <a:lnSpc>
                <a:spcPct val="125000"/>
              </a:lnSpc>
              <a:spcBef>
                <a:spcPts val="300"/>
              </a:spcBef>
              <a:defRPr/>
            </a:pPr>
            <a:r>
              <a:rPr lang="en-US" sz="1600" dirty="0">
                <a:solidFill>
                  <a:srgbClr val="00B050"/>
                </a:solidFill>
              </a:rPr>
              <a:t>Broken plugins are restricting content </a:t>
            </a:r>
            <a:r>
              <a:rPr lang="en-US" sz="1600" dirty="0" smtClean="0">
                <a:solidFill>
                  <a:srgbClr val="00B050"/>
                </a:solidFill>
              </a:rPr>
              <a:t>display</a:t>
            </a:r>
          </a:p>
          <a:p>
            <a:pPr lvl="1" algn="just">
              <a:lnSpc>
                <a:spcPct val="125000"/>
              </a:lnSpc>
              <a:spcBef>
                <a:spcPts val="300"/>
              </a:spcBef>
              <a:defRPr/>
            </a:pPr>
            <a:r>
              <a:rPr lang="en-US" sz="1600" dirty="0">
                <a:solidFill>
                  <a:srgbClr val="00B050"/>
                </a:solidFill>
              </a:rPr>
              <a:t>The user minimized browser </a:t>
            </a:r>
            <a:r>
              <a:rPr lang="en-US" sz="1600" dirty="0" smtClean="0">
                <a:solidFill>
                  <a:srgbClr val="00B050"/>
                </a:solidFill>
              </a:rPr>
              <a:t>windows</a:t>
            </a:r>
          </a:p>
          <a:p>
            <a:pPr lvl="1" algn="just">
              <a:lnSpc>
                <a:spcPct val="125000"/>
              </a:lnSpc>
              <a:spcBef>
                <a:spcPts val="300"/>
              </a:spcBef>
              <a:defRPr/>
            </a:pPr>
            <a:r>
              <a:rPr lang="en-US" sz="1600" dirty="0">
                <a:solidFill>
                  <a:srgbClr val="00B050"/>
                </a:solidFill>
              </a:rPr>
              <a:t>User movement between different </a:t>
            </a:r>
            <a:r>
              <a:rPr lang="en-US" sz="1600" dirty="0" smtClean="0">
                <a:solidFill>
                  <a:srgbClr val="00B050"/>
                </a:solidFill>
              </a:rPr>
              <a:t>applications</a:t>
            </a:r>
          </a:p>
          <a:p>
            <a:pPr lvl="1" algn="just">
              <a:lnSpc>
                <a:spcPct val="125000"/>
              </a:lnSpc>
              <a:spcBef>
                <a:spcPts val="300"/>
              </a:spcBef>
              <a:defRPr/>
            </a:pPr>
            <a:r>
              <a:rPr lang="en-US" sz="1600" dirty="0">
                <a:solidFill>
                  <a:srgbClr val="00B050"/>
                </a:solidFill>
              </a:rPr>
              <a:t>Pages loaded in background tabs then never </a:t>
            </a:r>
            <a:r>
              <a:rPr lang="en-US" sz="1600" dirty="0" smtClean="0">
                <a:solidFill>
                  <a:srgbClr val="00B050"/>
                </a:solidFill>
              </a:rPr>
              <a:t>accessed</a:t>
            </a:r>
          </a:p>
          <a:p>
            <a:pPr lvl="1" algn="just">
              <a:lnSpc>
                <a:spcPct val="125000"/>
              </a:lnSpc>
              <a:spcBef>
                <a:spcPts val="300"/>
              </a:spcBef>
              <a:defRPr/>
            </a:pPr>
            <a:r>
              <a:rPr lang="en-US" sz="1600" dirty="0">
                <a:solidFill>
                  <a:srgbClr val="00B050"/>
                </a:solidFill>
              </a:rPr>
              <a:t>Non-user interference, such as malware cloaking </a:t>
            </a:r>
            <a:r>
              <a:rPr lang="en-US" sz="1600" dirty="0" smtClean="0">
                <a:solidFill>
                  <a:srgbClr val="00B050"/>
                </a:solidFill>
              </a:rPr>
              <a:t>ads</a:t>
            </a:r>
            <a:endParaRPr lang="en-US" sz="1600" dirty="0" smtClean="0">
              <a:solidFill>
                <a:srgbClr val="0000CC"/>
              </a:solidFill>
            </a:endParaRPr>
          </a:p>
        </p:txBody>
      </p:sp>
    </p:spTree>
    <p:extLst>
      <p:ext uri="{BB962C8B-B14F-4D97-AF65-F5344CB8AC3E}">
        <p14:creationId xmlns:p14="http://schemas.microsoft.com/office/powerpoint/2010/main" val="1580572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761754" y="1012918"/>
            <a:ext cx="7562850" cy="1995475"/>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965126" y="3154679"/>
            <a:ext cx="1916113" cy="725776"/>
          </a:xfrm>
          <a:prstGeom prst="rect">
            <a:avLst/>
          </a:prstGeom>
        </p:spPr>
        <p:txBody>
          <a:bodyPr vert="horz" wrap="square" lIns="0" tIns="65088" rIns="0" bIns="0" rtlCol="0">
            <a:spAutoFit/>
          </a:bodyPr>
          <a:lstStyle/>
          <a:p>
            <a:pPr algn="ctr">
              <a:spcBef>
                <a:spcPts val="513"/>
              </a:spcBef>
            </a:pPr>
            <a:r>
              <a:rPr sz="1500" spc="-15" dirty="0">
                <a:solidFill>
                  <a:srgbClr val="0070C0"/>
                </a:solidFill>
                <a:latin typeface="Arial"/>
                <a:cs typeface="Arial"/>
              </a:rPr>
              <a:t>PRINT</a:t>
            </a:r>
            <a:r>
              <a:rPr sz="1500" spc="13" dirty="0">
                <a:solidFill>
                  <a:srgbClr val="0070C0"/>
                </a:solidFill>
                <a:latin typeface="Arial"/>
                <a:cs typeface="Arial"/>
              </a:rPr>
              <a:t> </a:t>
            </a:r>
            <a:r>
              <a:rPr sz="1500" spc="43" dirty="0">
                <a:solidFill>
                  <a:srgbClr val="0070C0"/>
                </a:solidFill>
                <a:latin typeface="Arial"/>
                <a:cs typeface="Arial"/>
              </a:rPr>
              <a:t>MEDIA</a:t>
            </a:r>
            <a:endParaRPr sz="1500" dirty="0">
              <a:solidFill>
                <a:srgbClr val="0070C0"/>
              </a:solidFill>
              <a:latin typeface="Arial"/>
              <a:cs typeface="Arial"/>
            </a:endParaRPr>
          </a:p>
          <a:p>
            <a:pPr marL="6033" marR="2540" algn="ctr">
              <a:lnSpc>
                <a:spcPct val="123000"/>
              </a:lnSpc>
              <a:spcBef>
                <a:spcPts val="50"/>
              </a:spcBef>
            </a:pPr>
            <a:r>
              <a:rPr sz="1100" spc="28" dirty="0">
                <a:solidFill>
                  <a:srgbClr val="0070C0"/>
                </a:solidFill>
                <a:latin typeface="Arial"/>
                <a:cs typeface="Arial"/>
              </a:rPr>
              <a:t>The </a:t>
            </a:r>
            <a:r>
              <a:rPr sz="1100" spc="43" dirty="0">
                <a:solidFill>
                  <a:srgbClr val="0070C0"/>
                </a:solidFill>
                <a:latin typeface="Arial"/>
                <a:cs typeface="Arial"/>
              </a:rPr>
              <a:t>mo</a:t>
            </a:r>
            <a:r>
              <a:rPr sz="1000" spc="43" dirty="0">
                <a:solidFill>
                  <a:srgbClr val="0070C0"/>
                </a:solidFill>
                <a:latin typeface="Trebuchet MS"/>
                <a:cs typeface="Trebuchet MS"/>
              </a:rPr>
              <a:t>st </a:t>
            </a:r>
            <a:r>
              <a:rPr sz="1000" spc="18" dirty="0">
                <a:solidFill>
                  <a:srgbClr val="0070C0"/>
                </a:solidFill>
                <a:latin typeface="Trebuchet MS"/>
                <a:cs typeface="Trebuchet MS"/>
              </a:rPr>
              <a:t>tr</a:t>
            </a:r>
            <a:r>
              <a:rPr sz="1100" spc="18" dirty="0">
                <a:solidFill>
                  <a:srgbClr val="0070C0"/>
                </a:solidFill>
                <a:latin typeface="Arial"/>
                <a:cs typeface="Arial"/>
              </a:rPr>
              <a:t>adi</a:t>
            </a:r>
            <a:r>
              <a:rPr sz="1000" spc="18" dirty="0">
                <a:solidFill>
                  <a:srgbClr val="0070C0"/>
                </a:solidFill>
                <a:latin typeface="Trebuchet MS"/>
                <a:cs typeface="Trebuchet MS"/>
              </a:rPr>
              <a:t>t</a:t>
            </a:r>
            <a:r>
              <a:rPr sz="1100" spc="18" dirty="0">
                <a:solidFill>
                  <a:srgbClr val="0070C0"/>
                </a:solidFill>
                <a:latin typeface="Arial"/>
                <a:cs typeface="Arial"/>
              </a:rPr>
              <a:t>ional </a:t>
            </a:r>
            <a:r>
              <a:rPr sz="1100" spc="35" dirty="0">
                <a:solidFill>
                  <a:srgbClr val="0070C0"/>
                </a:solidFill>
                <a:latin typeface="Arial"/>
                <a:cs typeface="Arial"/>
              </a:rPr>
              <a:t>mode</a:t>
            </a:r>
            <a:r>
              <a:rPr sz="1100" spc="-55" dirty="0">
                <a:solidFill>
                  <a:srgbClr val="0070C0"/>
                </a:solidFill>
                <a:latin typeface="Arial"/>
                <a:cs typeface="Arial"/>
              </a:rPr>
              <a:t> </a:t>
            </a:r>
            <a:r>
              <a:rPr sz="1100" spc="65" dirty="0">
                <a:solidFill>
                  <a:srgbClr val="0070C0"/>
                </a:solidFill>
                <a:latin typeface="Arial"/>
                <a:cs typeface="Arial"/>
              </a:rPr>
              <a:t>of  </a:t>
            </a:r>
            <a:r>
              <a:rPr sz="1100" spc="33" dirty="0" smtClean="0">
                <a:solidFill>
                  <a:srgbClr val="0070C0"/>
                </a:solidFill>
                <a:latin typeface="Arial"/>
                <a:cs typeface="Arial"/>
              </a:rPr>
              <a:t>comm</a:t>
            </a:r>
            <a:r>
              <a:rPr sz="1000" spc="33" dirty="0" smtClean="0">
                <a:solidFill>
                  <a:srgbClr val="0070C0"/>
                </a:solidFill>
                <a:latin typeface="Trebuchet MS"/>
                <a:cs typeface="Trebuchet MS"/>
              </a:rPr>
              <a:t>u</a:t>
            </a:r>
            <a:r>
              <a:rPr sz="1100" spc="33" dirty="0" smtClean="0">
                <a:solidFill>
                  <a:srgbClr val="0070C0"/>
                </a:solidFill>
                <a:latin typeface="Arial"/>
                <a:cs typeface="Arial"/>
              </a:rPr>
              <a:t>nica</a:t>
            </a:r>
            <a:r>
              <a:rPr sz="1000" spc="33" dirty="0" smtClean="0">
                <a:solidFill>
                  <a:srgbClr val="0070C0"/>
                </a:solidFill>
                <a:latin typeface="Trebuchet MS"/>
                <a:cs typeface="Trebuchet MS"/>
              </a:rPr>
              <a:t>t</a:t>
            </a:r>
            <a:r>
              <a:rPr sz="1100" spc="33" dirty="0" smtClean="0">
                <a:solidFill>
                  <a:srgbClr val="0070C0"/>
                </a:solidFill>
                <a:latin typeface="Arial"/>
                <a:cs typeface="Arial"/>
              </a:rPr>
              <a:t>ion</a:t>
            </a:r>
            <a:r>
              <a:rPr lang="en-US" sz="1100" spc="33" dirty="0" smtClean="0">
                <a:solidFill>
                  <a:srgbClr val="0070C0"/>
                </a:solidFill>
                <a:latin typeface="Arial"/>
                <a:cs typeface="Arial"/>
              </a:rPr>
              <a:t>.</a:t>
            </a:r>
            <a:endParaRPr sz="1100" dirty="0">
              <a:solidFill>
                <a:srgbClr val="0070C0"/>
              </a:solidFill>
              <a:latin typeface="Arial"/>
              <a:cs typeface="Arial"/>
            </a:endParaRPr>
          </a:p>
        </p:txBody>
      </p:sp>
      <p:sp>
        <p:nvSpPr>
          <p:cNvPr id="10" name="object 10"/>
          <p:cNvSpPr txBox="1"/>
          <p:nvPr/>
        </p:nvSpPr>
        <p:spPr>
          <a:xfrm>
            <a:off x="781433" y="4096855"/>
            <a:ext cx="2283460" cy="177613"/>
          </a:xfrm>
          <a:prstGeom prst="rect">
            <a:avLst/>
          </a:prstGeom>
        </p:spPr>
        <p:txBody>
          <a:bodyPr vert="horz" wrap="square" lIns="0" tIns="8255" rIns="0" bIns="0" rtlCol="0">
            <a:spAutoFit/>
          </a:bodyPr>
          <a:lstStyle/>
          <a:p>
            <a:pPr marL="6350" algn="ctr">
              <a:spcBef>
                <a:spcPts val="65"/>
              </a:spcBef>
            </a:pPr>
            <a:r>
              <a:rPr sz="1100" spc="23" dirty="0">
                <a:solidFill>
                  <a:srgbClr val="FF0000"/>
                </a:solidFill>
                <a:latin typeface="Calibri" pitchFamily="34" charset="0"/>
                <a:cs typeface="Calibri" pitchFamily="34" charset="0"/>
              </a:rPr>
              <a:t>Me</a:t>
            </a:r>
            <a:r>
              <a:rPr sz="1000" spc="23" dirty="0">
                <a:solidFill>
                  <a:srgbClr val="FF0000"/>
                </a:solidFill>
                <a:latin typeface="Calibri" pitchFamily="34" charset="0"/>
                <a:cs typeface="Calibri" pitchFamily="34" charset="0"/>
              </a:rPr>
              <a:t>tr</a:t>
            </a:r>
            <a:r>
              <a:rPr sz="1100" spc="23" dirty="0">
                <a:solidFill>
                  <a:srgbClr val="FF0000"/>
                </a:solidFill>
                <a:latin typeface="Calibri" pitchFamily="34" charset="0"/>
                <a:cs typeface="Calibri" pitchFamily="34" charset="0"/>
              </a:rPr>
              <a:t>ic: </a:t>
            </a:r>
            <a:r>
              <a:rPr lang="en-US" sz="1100" spc="28" dirty="0">
                <a:solidFill>
                  <a:srgbClr val="FF0000"/>
                </a:solidFill>
                <a:latin typeface="Calibri" pitchFamily="34" charset="0"/>
                <a:cs typeface="Calibri" pitchFamily="34" charset="0"/>
              </a:rPr>
              <a:t>C</a:t>
            </a:r>
            <a:r>
              <a:rPr sz="1100" spc="28" dirty="0" smtClean="0">
                <a:solidFill>
                  <a:srgbClr val="FF0000"/>
                </a:solidFill>
                <a:latin typeface="Calibri" pitchFamily="34" charset="0"/>
                <a:cs typeface="Calibri" pitchFamily="34" charset="0"/>
              </a:rPr>
              <a:t>i</a:t>
            </a:r>
            <a:r>
              <a:rPr sz="1000" spc="28" dirty="0" smtClean="0">
                <a:solidFill>
                  <a:srgbClr val="FF0000"/>
                </a:solidFill>
                <a:latin typeface="Calibri" pitchFamily="34" charset="0"/>
                <a:cs typeface="Calibri" pitchFamily="34" charset="0"/>
              </a:rPr>
              <a:t>r</a:t>
            </a:r>
            <a:r>
              <a:rPr sz="1100" spc="28" dirty="0" smtClean="0">
                <a:solidFill>
                  <a:srgbClr val="FF0000"/>
                </a:solidFill>
                <a:latin typeface="Calibri" pitchFamily="34" charset="0"/>
                <a:cs typeface="Calibri" pitchFamily="34" charset="0"/>
              </a:rPr>
              <a:t>c</a:t>
            </a:r>
            <a:r>
              <a:rPr sz="1000" spc="28" dirty="0" smtClean="0">
                <a:solidFill>
                  <a:srgbClr val="FF0000"/>
                </a:solidFill>
                <a:latin typeface="Calibri" pitchFamily="34" charset="0"/>
                <a:cs typeface="Calibri" pitchFamily="34" charset="0"/>
              </a:rPr>
              <a:t>u</a:t>
            </a:r>
            <a:r>
              <a:rPr sz="1100" spc="28" dirty="0" smtClean="0">
                <a:solidFill>
                  <a:srgbClr val="FF0000"/>
                </a:solidFill>
                <a:latin typeface="Calibri" pitchFamily="34" charset="0"/>
                <a:cs typeface="Calibri" pitchFamily="34" charset="0"/>
              </a:rPr>
              <a:t>la</a:t>
            </a:r>
            <a:r>
              <a:rPr sz="1000" spc="28" dirty="0" smtClean="0">
                <a:solidFill>
                  <a:srgbClr val="FF0000"/>
                </a:solidFill>
                <a:latin typeface="Calibri" pitchFamily="34" charset="0"/>
                <a:cs typeface="Calibri" pitchFamily="34" charset="0"/>
              </a:rPr>
              <a:t>t</a:t>
            </a:r>
            <a:r>
              <a:rPr sz="1100" spc="28" dirty="0" smtClean="0">
                <a:solidFill>
                  <a:srgbClr val="FF0000"/>
                </a:solidFill>
                <a:latin typeface="Calibri" pitchFamily="34" charset="0"/>
                <a:cs typeface="Calibri" pitchFamily="34" charset="0"/>
              </a:rPr>
              <a:t>ion</a:t>
            </a:r>
            <a:r>
              <a:rPr lang="en-US" sz="1100" spc="28" dirty="0" smtClean="0">
                <a:solidFill>
                  <a:srgbClr val="FF0000"/>
                </a:solidFill>
                <a:latin typeface="Calibri" pitchFamily="34" charset="0"/>
                <a:cs typeface="Calibri" pitchFamily="34" charset="0"/>
              </a:rPr>
              <a:t> </a:t>
            </a:r>
            <a:r>
              <a:rPr sz="1100" spc="-48" dirty="0" smtClean="0">
                <a:solidFill>
                  <a:srgbClr val="FF0000"/>
                </a:solidFill>
                <a:latin typeface="Calibri" pitchFamily="34" charset="0"/>
                <a:cs typeface="Calibri" pitchFamily="34" charset="0"/>
              </a:rPr>
              <a:t>/ </a:t>
            </a:r>
            <a:r>
              <a:rPr lang="en-US" sz="1100" spc="15" dirty="0" smtClean="0">
                <a:solidFill>
                  <a:srgbClr val="FF0000"/>
                </a:solidFill>
                <a:latin typeface="Calibri" pitchFamily="34" charset="0"/>
                <a:cs typeface="Calibri" pitchFamily="34" charset="0"/>
              </a:rPr>
              <a:t>N</a:t>
            </a:r>
            <a:r>
              <a:rPr sz="1100" spc="15" dirty="0" smtClean="0">
                <a:solidFill>
                  <a:srgbClr val="FF0000"/>
                </a:solidFill>
                <a:latin typeface="Calibri" pitchFamily="34" charset="0"/>
                <a:cs typeface="Calibri" pitchFamily="34" charset="0"/>
              </a:rPr>
              <a:t>o</a:t>
            </a:r>
            <a:r>
              <a:rPr sz="1100" spc="15" dirty="0">
                <a:solidFill>
                  <a:srgbClr val="FF0000"/>
                </a:solidFill>
                <a:latin typeface="Calibri" pitchFamily="34" charset="0"/>
                <a:cs typeface="Calibri" pitchFamily="34" charset="0"/>
              </a:rPr>
              <a:t>. </a:t>
            </a:r>
            <a:r>
              <a:rPr sz="1100" spc="65" dirty="0">
                <a:solidFill>
                  <a:srgbClr val="FF0000"/>
                </a:solidFill>
                <a:latin typeface="Calibri" pitchFamily="34" charset="0"/>
                <a:cs typeface="Calibri" pitchFamily="34" charset="0"/>
              </a:rPr>
              <a:t>of</a:t>
            </a:r>
            <a:r>
              <a:rPr sz="1100" spc="-55" dirty="0">
                <a:solidFill>
                  <a:srgbClr val="FF0000"/>
                </a:solidFill>
                <a:latin typeface="Calibri" pitchFamily="34" charset="0"/>
                <a:cs typeface="Calibri" pitchFamily="34" charset="0"/>
              </a:rPr>
              <a:t> </a:t>
            </a:r>
            <a:r>
              <a:rPr sz="1000" spc="30" dirty="0">
                <a:solidFill>
                  <a:srgbClr val="FF0000"/>
                </a:solidFill>
                <a:latin typeface="Calibri" pitchFamily="34" charset="0"/>
                <a:cs typeface="Calibri" pitchFamily="34" charset="0"/>
              </a:rPr>
              <a:t>r</a:t>
            </a:r>
            <a:r>
              <a:rPr sz="1100" spc="30" dirty="0">
                <a:solidFill>
                  <a:srgbClr val="FF0000"/>
                </a:solidFill>
                <a:latin typeface="Calibri" pitchFamily="34" charset="0"/>
                <a:cs typeface="Calibri" pitchFamily="34" charset="0"/>
              </a:rPr>
              <a:t>eade</a:t>
            </a:r>
            <a:r>
              <a:rPr sz="1000" spc="30" dirty="0">
                <a:solidFill>
                  <a:srgbClr val="FF0000"/>
                </a:solidFill>
                <a:latin typeface="Calibri" pitchFamily="34" charset="0"/>
                <a:cs typeface="Calibri" pitchFamily="34" charset="0"/>
              </a:rPr>
              <a:t>rs</a:t>
            </a:r>
            <a:endParaRPr sz="1000" dirty="0">
              <a:solidFill>
                <a:srgbClr val="FF0000"/>
              </a:solidFill>
              <a:latin typeface="Calibri" pitchFamily="34" charset="0"/>
              <a:cs typeface="Calibri" pitchFamily="34" charset="0"/>
            </a:endParaRPr>
          </a:p>
        </p:txBody>
      </p:sp>
      <p:sp>
        <p:nvSpPr>
          <p:cNvPr id="11" name="object 11"/>
          <p:cNvSpPr txBox="1"/>
          <p:nvPr/>
        </p:nvSpPr>
        <p:spPr>
          <a:xfrm>
            <a:off x="3484517" y="3154679"/>
            <a:ext cx="2162493" cy="716280"/>
          </a:xfrm>
          <a:prstGeom prst="rect">
            <a:avLst/>
          </a:prstGeom>
        </p:spPr>
        <p:txBody>
          <a:bodyPr vert="horz" wrap="square" lIns="0" tIns="65088" rIns="0" bIns="0" rtlCol="0">
            <a:spAutoFit/>
          </a:bodyPr>
          <a:lstStyle/>
          <a:p>
            <a:pPr algn="ctr">
              <a:spcBef>
                <a:spcPts val="513"/>
              </a:spcBef>
            </a:pPr>
            <a:r>
              <a:rPr sz="1500" spc="8" dirty="0">
                <a:solidFill>
                  <a:srgbClr val="0070C0"/>
                </a:solidFill>
                <a:latin typeface="Arial"/>
                <a:cs typeface="Arial"/>
              </a:rPr>
              <a:t>TELEVISION</a:t>
            </a:r>
            <a:endParaRPr sz="1500" dirty="0">
              <a:solidFill>
                <a:srgbClr val="0070C0"/>
              </a:solidFill>
              <a:latin typeface="Arial"/>
              <a:cs typeface="Arial"/>
            </a:endParaRPr>
          </a:p>
          <a:p>
            <a:pPr marL="6350" marR="2540" algn="ctr">
              <a:lnSpc>
                <a:spcPct val="121100"/>
              </a:lnSpc>
              <a:spcBef>
                <a:spcPts val="75"/>
              </a:spcBef>
            </a:pPr>
            <a:r>
              <a:rPr lang="en-US" sz="1100" spc="28" dirty="0" smtClean="0">
                <a:solidFill>
                  <a:srgbClr val="0070C0"/>
                </a:solidFill>
                <a:latin typeface="Arial"/>
                <a:cs typeface="Arial"/>
              </a:rPr>
              <a:t>V</a:t>
            </a:r>
            <a:r>
              <a:rPr sz="1100" spc="28" dirty="0" smtClean="0">
                <a:solidFill>
                  <a:srgbClr val="0070C0"/>
                </a:solidFill>
                <a:latin typeface="Arial"/>
                <a:cs typeface="Arial"/>
              </a:rPr>
              <a:t>ideo </a:t>
            </a:r>
            <a:r>
              <a:rPr sz="1100" spc="8" dirty="0" smtClean="0">
                <a:solidFill>
                  <a:srgbClr val="0070C0"/>
                </a:solidFill>
                <a:latin typeface="Arial"/>
                <a:cs typeface="Arial"/>
              </a:rPr>
              <a:t>con</a:t>
            </a:r>
            <a:r>
              <a:rPr sz="1000" spc="8" dirty="0" smtClean="0">
                <a:solidFill>
                  <a:srgbClr val="0070C0"/>
                </a:solidFill>
                <a:latin typeface="Trebuchet MS"/>
                <a:cs typeface="Trebuchet MS"/>
              </a:rPr>
              <a:t>t</a:t>
            </a:r>
            <a:r>
              <a:rPr sz="1100" spc="8" dirty="0" smtClean="0">
                <a:solidFill>
                  <a:srgbClr val="0070C0"/>
                </a:solidFill>
                <a:latin typeface="Arial"/>
                <a:cs typeface="Arial"/>
              </a:rPr>
              <a:t>en</a:t>
            </a:r>
            <a:r>
              <a:rPr sz="1000" spc="8" dirty="0" smtClean="0">
                <a:solidFill>
                  <a:srgbClr val="0070C0"/>
                </a:solidFill>
                <a:latin typeface="Trebuchet MS"/>
                <a:cs typeface="Trebuchet MS"/>
              </a:rPr>
              <a:t>t</a:t>
            </a:r>
            <a:r>
              <a:rPr lang="en-US" sz="1000" spc="8" dirty="0" smtClean="0">
                <a:solidFill>
                  <a:srgbClr val="0070C0"/>
                </a:solidFill>
                <a:latin typeface="Trebuchet MS"/>
                <a:cs typeface="Trebuchet MS"/>
              </a:rPr>
              <a:t>s</a:t>
            </a:r>
            <a:r>
              <a:rPr sz="1000" spc="8" dirty="0" smtClean="0">
                <a:solidFill>
                  <a:srgbClr val="0070C0"/>
                </a:solidFill>
                <a:latin typeface="Trebuchet MS"/>
                <a:cs typeface="Trebuchet MS"/>
              </a:rPr>
              <a:t> </a:t>
            </a:r>
            <a:r>
              <a:rPr lang="en-US" sz="1100" spc="18" dirty="0" smtClean="0">
                <a:solidFill>
                  <a:srgbClr val="0070C0"/>
                </a:solidFill>
                <a:latin typeface="Arial"/>
                <a:cs typeface="Arial"/>
              </a:rPr>
              <a:t>have </a:t>
            </a:r>
            <a:r>
              <a:rPr sz="1100" spc="5" dirty="0" smtClean="0">
                <a:solidFill>
                  <a:srgbClr val="0070C0"/>
                </a:solidFill>
                <a:latin typeface="Arial"/>
                <a:cs typeface="Arial"/>
              </a:rPr>
              <a:t>be</a:t>
            </a:r>
            <a:r>
              <a:rPr sz="1000" spc="5" dirty="0" smtClean="0">
                <a:solidFill>
                  <a:srgbClr val="0070C0"/>
                </a:solidFill>
                <a:latin typeface="Trebuchet MS"/>
                <a:cs typeface="Trebuchet MS"/>
              </a:rPr>
              <a:t>tt</a:t>
            </a:r>
            <a:r>
              <a:rPr sz="1100" spc="5" dirty="0" smtClean="0">
                <a:solidFill>
                  <a:srgbClr val="0070C0"/>
                </a:solidFill>
                <a:latin typeface="Arial"/>
                <a:cs typeface="Arial"/>
              </a:rPr>
              <a:t>e</a:t>
            </a:r>
            <a:r>
              <a:rPr sz="1000" spc="5" dirty="0" smtClean="0">
                <a:solidFill>
                  <a:srgbClr val="0070C0"/>
                </a:solidFill>
                <a:latin typeface="Trebuchet MS"/>
                <a:cs typeface="Trebuchet MS"/>
              </a:rPr>
              <a:t>r  </a:t>
            </a:r>
            <a:r>
              <a:rPr sz="1100" spc="3" dirty="0">
                <a:solidFill>
                  <a:srgbClr val="0070C0"/>
                </a:solidFill>
                <a:latin typeface="Arial"/>
                <a:cs typeface="Arial"/>
              </a:rPr>
              <a:t>engagemen</a:t>
            </a:r>
            <a:r>
              <a:rPr sz="1000" spc="3" dirty="0">
                <a:solidFill>
                  <a:srgbClr val="0070C0"/>
                </a:solidFill>
                <a:latin typeface="Trebuchet MS"/>
                <a:cs typeface="Trebuchet MS"/>
              </a:rPr>
              <a:t>t</a:t>
            </a:r>
            <a:r>
              <a:rPr sz="1000" spc="8" dirty="0">
                <a:solidFill>
                  <a:srgbClr val="0070C0"/>
                </a:solidFill>
                <a:latin typeface="Trebuchet MS"/>
                <a:cs typeface="Trebuchet MS"/>
              </a:rPr>
              <a:t> </a:t>
            </a:r>
            <a:r>
              <a:rPr sz="1000" spc="10" dirty="0">
                <a:solidFill>
                  <a:srgbClr val="0070C0"/>
                </a:solidFill>
                <a:latin typeface="Trebuchet MS"/>
                <a:cs typeface="Trebuchet MS"/>
              </a:rPr>
              <a:t>r</a:t>
            </a:r>
            <a:r>
              <a:rPr sz="1100" spc="10" dirty="0">
                <a:solidFill>
                  <a:srgbClr val="0070C0"/>
                </a:solidFill>
                <a:latin typeface="Arial"/>
                <a:cs typeface="Arial"/>
              </a:rPr>
              <a:t>a</a:t>
            </a:r>
            <a:r>
              <a:rPr sz="1000" spc="10" dirty="0">
                <a:solidFill>
                  <a:srgbClr val="0070C0"/>
                </a:solidFill>
                <a:latin typeface="Trebuchet MS"/>
                <a:cs typeface="Trebuchet MS"/>
              </a:rPr>
              <a:t>t</a:t>
            </a:r>
            <a:r>
              <a:rPr sz="1100" spc="10" dirty="0">
                <a:solidFill>
                  <a:srgbClr val="0070C0"/>
                </a:solidFill>
                <a:latin typeface="Arial"/>
                <a:cs typeface="Arial"/>
              </a:rPr>
              <a:t>e</a:t>
            </a:r>
            <a:r>
              <a:rPr sz="1000" spc="10" dirty="0">
                <a:solidFill>
                  <a:srgbClr val="0070C0"/>
                </a:solidFill>
                <a:latin typeface="Trebuchet MS"/>
                <a:cs typeface="Trebuchet MS"/>
              </a:rPr>
              <a:t>s</a:t>
            </a:r>
            <a:r>
              <a:rPr sz="1100" spc="10" dirty="0">
                <a:solidFill>
                  <a:srgbClr val="0070C0"/>
                </a:solidFill>
                <a:latin typeface="Trebuchet MS"/>
                <a:cs typeface="Trebuchet MS"/>
              </a:rPr>
              <a:t>.</a:t>
            </a:r>
            <a:endParaRPr sz="1100" dirty="0">
              <a:solidFill>
                <a:srgbClr val="0070C0"/>
              </a:solidFill>
              <a:latin typeface="Trebuchet MS"/>
              <a:cs typeface="Trebuchet MS"/>
            </a:endParaRPr>
          </a:p>
        </p:txBody>
      </p:sp>
      <p:sp>
        <p:nvSpPr>
          <p:cNvPr id="12" name="object 12"/>
          <p:cNvSpPr txBox="1"/>
          <p:nvPr/>
        </p:nvSpPr>
        <p:spPr>
          <a:xfrm>
            <a:off x="3697958" y="4096855"/>
            <a:ext cx="1735455" cy="177613"/>
          </a:xfrm>
          <a:prstGeom prst="rect">
            <a:avLst/>
          </a:prstGeom>
        </p:spPr>
        <p:txBody>
          <a:bodyPr vert="horz" wrap="square" lIns="0" tIns="8255" rIns="0" bIns="0" rtlCol="0">
            <a:spAutoFit/>
          </a:bodyPr>
          <a:lstStyle/>
          <a:p>
            <a:pPr marL="6350" algn="ctr">
              <a:spcBef>
                <a:spcPts val="65"/>
              </a:spcBef>
            </a:pPr>
            <a:r>
              <a:rPr sz="1100" spc="23" dirty="0">
                <a:solidFill>
                  <a:srgbClr val="FF0000"/>
                </a:solidFill>
                <a:latin typeface="Calibri" pitchFamily="34" charset="0"/>
                <a:cs typeface="Calibri" pitchFamily="34" charset="0"/>
              </a:rPr>
              <a:t>Me</a:t>
            </a:r>
            <a:r>
              <a:rPr sz="1000" spc="23" dirty="0">
                <a:solidFill>
                  <a:srgbClr val="FF0000"/>
                </a:solidFill>
                <a:latin typeface="Calibri" pitchFamily="34" charset="0"/>
                <a:cs typeface="Calibri" pitchFamily="34" charset="0"/>
              </a:rPr>
              <a:t>tr</a:t>
            </a:r>
            <a:r>
              <a:rPr sz="1100" spc="23" dirty="0">
                <a:solidFill>
                  <a:srgbClr val="FF0000"/>
                </a:solidFill>
                <a:latin typeface="Calibri" pitchFamily="34" charset="0"/>
                <a:cs typeface="Calibri" pitchFamily="34" charset="0"/>
              </a:rPr>
              <a:t>ic</a:t>
            </a:r>
            <a:r>
              <a:rPr sz="1100" spc="23" dirty="0" smtClean="0">
                <a:solidFill>
                  <a:srgbClr val="FF0000"/>
                </a:solidFill>
                <a:latin typeface="Calibri" pitchFamily="34" charset="0"/>
                <a:cs typeface="Calibri" pitchFamily="34" charset="0"/>
              </a:rPr>
              <a:t>:</a:t>
            </a:r>
            <a:r>
              <a:rPr lang="en-US" sz="1100" spc="23" dirty="0" smtClean="0">
                <a:solidFill>
                  <a:srgbClr val="FF0000"/>
                </a:solidFill>
                <a:latin typeface="Calibri" pitchFamily="34" charset="0"/>
                <a:cs typeface="Calibri" pitchFamily="34" charset="0"/>
              </a:rPr>
              <a:t> No. of viewers</a:t>
            </a:r>
            <a:endParaRPr sz="1000" dirty="0">
              <a:solidFill>
                <a:srgbClr val="FF0000"/>
              </a:solidFill>
              <a:latin typeface="Calibri" pitchFamily="34" charset="0"/>
              <a:cs typeface="Calibri" pitchFamily="34" charset="0"/>
            </a:endParaRPr>
          </a:p>
        </p:txBody>
      </p:sp>
      <p:sp>
        <p:nvSpPr>
          <p:cNvPr id="13" name="object 13"/>
          <p:cNvSpPr txBox="1"/>
          <p:nvPr/>
        </p:nvSpPr>
        <p:spPr>
          <a:xfrm>
            <a:off x="6198663" y="3154679"/>
            <a:ext cx="1846898" cy="725776"/>
          </a:xfrm>
          <a:prstGeom prst="rect">
            <a:avLst/>
          </a:prstGeom>
        </p:spPr>
        <p:txBody>
          <a:bodyPr vert="horz" wrap="square" lIns="0" tIns="65088" rIns="0" bIns="0" rtlCol="0">
            <a:spAutoFit/>
          </a:bodyPr>
          <a:lstStyle/>
          <a:p>
            <a:pPr algn="ctr">
              <a:spcBef>
                <a:spcPts val="513"/>
              </a:spcBef>
            </a:pPr>
            <a:r>
              <a:rPr sz="1500" spc="30" dirty="0">
                <a:solidFill>
                  <a:srgbClr val="0070C0"/>
                </a:solidFill>
                <a:latin typeface="Arial"/>
                <a:cs typeface="Arial"/>
              </a:rPr>
              <a:t>DIGITAL</a:t>
            </a:r>
            <a:endParaRPr sz="1500" dirty="0">
              <a:solidFill>
                <a:srgbClr val="0070C0"/>
              </a:solidFill>
              <a:latin typeface="Arial"/>
              <a:cs typeface="Arial"/>
            </a:endParaRPr>
          </a:p>
          <a:p>
            <a:pPr marL="6033" marR="2540" algn="ctr">
              <a:lnSpc>
                <a:spcPct val="123000"/>
              </a:lnSpc>
              <a:spcBef>
                <a:spcPts val="50"/>
              </a:spcBef>
            </a:pPr>
            <a:r>
              <a:rPr sz="1100" spc="40" dirty="0">
                <a:solidFill>
                  <a:srgbClr val="0070C0"/>
                </a:solidFill>
                <a:latin typeface="Arial"/>
                <a:cs typeface="Arial"/>
              </a:rPr>
              <a:t>Incl</a:t>
            </a:r>
            <a:r>
              <a:rPr sz="1000" spc="40" dirty="0">
                <a:solidFill>
                  <a:srgbClr val="0070C0"/>
                </a:solidFill>
                <a:latin typeface="Trebuchet MS"/>
                <a:cs typeface="Trebuchet MS"/>
              </a:rPr>
              <a:t>u</a:t>
            </a:r>
            <a:r>
              <a:rPr sz="1100" spc="40" dirty="0">
                <a:solidFill>
                  <a:srgbClr val="0070C0"/>
                </a:solidFill>
                <a:latin typeface="Arial"/>
                <a:cs typeface="Arial"/>
              </a:rPr>
              <a:t>de</a:t>
            </a:r>
            <a:r>
              <a:rPr sz="1000" spc="40" dirty="0">
                <a:solidFill>
                  <a:srgbClr val="0070C0"/>
                </a:solidFill>
                <a:latin typeface="Trebuchet MS"/>
                <a:cs typeface="Trebuchet MS"/>
              </a:rPr>
              <a:t>s </a:t>
            </a:r>
            <a:r>
              <a:rPr sz="1100" spc="35" dirty="0">
                <a:solidFill>
                  <a:srgbClr val="0070C0"/>
                </a:solidFill>
                <a:latin typeface="Arial"/>
                <a:cs typeface="Arial"/>
              </a:rPr>
              <a:t>ad</a:t>
            </a:r>
            <a:r>
              <a:rPr sz="1000" spc="35" dirty="0">
                <a:solidFill>
                  <a:srgbClr val="0070C0"/>
                </a:solidFill>
                <a:latin typeface="Trebuchet MS"/>
                <a:cs typeface="Trebuchet MS"/>
              </a:rPr>
              <a:t>s s</a:t>
            </a:r>
            <a:r>
              <a:rPr sz="1100" spc="35" dirty="0">
                <a:solidFill>
                  <a:srgbClr val="0070C0"/>
                </a:solidFill>
                <a:latin typeface="Arial"/>
                <a:cs typeface="Arial"/>
              </a:rPr>
              <a:t>e</a:t>
            </a:r>
            <a:r>
              <a:rPr sz="1000" spc="35" dirty="0">
                <a:solidFill>
                  <a:srgbClr val="0070C0"/>
                </a:solidFill>
                <a:latin typeface="Trebuchet MS"/>
                <a:cs typeface="Trebuchet MS"/>
              </a:rPr>
              <a:t>rv</a:t>
            </a:r>
            <a:r>
              <a:rPr sz="1100" spc="35" dirty="0">
                <a:solidFill>
                  <a:srgbClr val="0070C0"/>
                </a:solidFill>
                <a:latin typeface="Arial"/>
                <a:cs typeface="Arial"/>
              </a:rPr>
              <a:t>ed </a:t>
            </a:r>
            <a:r>
              <a:rPr sz="1000" spc="20" dirty="0" smtClean="0">
                <a:solidFill>
                  <a:srgbClr val="0070C0"/>
                </a:solidFill>
                <a:latin typeface="Trebuchet MS"/>
                <a:cs typeface="Trebuchet MS"/>
              </a:rPr>
              <a:t>v</a:t>
            </a:r>
            <a:r>
              <a:rPr sz="1100" spc="20" dirty="0" smtClean="0">
                <a:solidFill>
                  <a:srgbClr val="0070C0"/>
                </a:solidFill>
                <a:latin typeface="Arial"/>
                <a:cs typeface="Arial"/>
              </a:rPr>
              <a:t>ia  </a:t>
            </a:r>
            <a:r>
              <a:rPr sz="1100" spc="35" dirty="0">
                <a:solidFill>
                  <a:srgbClr val="0070C0"/>
                </a:solidFill>
                <a:latin typeface="Arial"/>
                <a:cs typeface="Arial"/>
              </a:rPr>
              <a:t>mobile </a:t>
            </a:r>
            <a:r>
              <a:rPr sz="1100" spc="18" dirty="0">
                <a:solidFill>
                  <a:srgbClr val="0070C0"/>
                </a:solidFill>
                <a:latin typeface="Arial"/>
                <a:cs typeface="Arial"/>
              </a:rPr>
              <a:t>and</a:t>
            </a:r>
            <a:r>
              <a:rPr sz="1100" spc="-5" dirty="0">
                <a:solidFill>
                  <a:srgbClr val="0070C0"/>
                </a:solidFill>
                <a:latin typeface="Arial"/>
                <a:cs typeface="Arial"/>
              </a:rPr>
              <a:t> </a:t>
            </a:r>
            <a:r>
              <a:rPr sz="1000" spc="23" dirty="0" smtClean="0">
                <a:solidFill>
                  <a:srgbClr val="0070C0"/>
                </a:solidFill>
                <a:latin typeface="Trebuchet MS"/>
                <a:cs typeface="Trebuchet MS"/>
              </a:rPr>
              <a:t>w</a:t>
            </a:r>
            <a:r>
              <a:rPr sz="1100" spc="23" dirty="0" smtClean="0">
                <a:solidFill>
                  <a:srgbClr val="0070C0"/>
                </a:solidFill>
                <a:latin typeface="Arial"/>
                <a:cs typeface="Arial"/>
              </a:rPr>
              <a:t>eb</a:t>
            </a:r>
            <a:r>
              <a:rPr sz="1000" spc="23" dirty="0" smtClean="0">
                <a:solidFill>
                  <a:srgbClr val="0070C0"/>
                </a:solidFill>
                <a:latin typeface="Trebuchet MS"/>
                <a:cs typeface="Trebuchet MS"/>
              </a:rPr>
              <a:t>s</a:t>
            </a:r>
            <a:r>
              <a:rPr sz="1100" spc="23" dirty="0" smtClean="0">
                <a:solidFill>
                  <a:srgbClr val="0070C0"/>
                </a:solidFill>
                <a:latin typeface="Arial"/>
                <a:cs typeface="Arial"/>
              </a:rPr>
              <a:t>i</a:t>
            </a:r>
            <a:r>
              <a:rPr sz="1000" spc="23" dirty="0" smtClean="0">
                <a:solidFill>
                  <a:srgbClr val="0070C0"/>
                </a:solidFill>
                <a:latin typeface="Trebuchet MS"/>
                <a:cs typeface="Trebuchet MS"/>
              </a:rPr>
              <a:t>t</a:t>
            </a:r>
            <a:r>
              <a:rPr sz="1100" spc="23" dirty="0" smtClean="0">
                <a:solidFill>
                  <a:srgbClr val="0070C0"/>
                </a:solidFill>
                <a:latin typeface="Arial"/>
                <a:cs typeface="Arial"/>
              </a:rPr>
              <a:t>e</a:t>
            </a:r>
            <a:r>
              <a:rPr lang="en-US" sz="1100" spc="23" dirty="0" smtClean="0">
                <a:solidFill>
                  <a:srgbClr val="0070C0"/>
                </a:solidFill>
                <a:latin typeface="Arial"/>
                <a:cs typeface="Arial"/>
              </a:rPr>
              <a:t>.</a:t>
            </a:r>
            <a:endParaRPr sz="1100" dirty="0">
              <a:solidFill>
                <a:srgbClr val="0070C0"/>
              </a:solidFill>
              <a:latin typeface="Arial"/>
              <a:cs typeface="Arial"/>
            </a:endParaRPr>
          </a:p>
        </p:txBody>
      </p:sp>
      <p:sp>
        <p:nvSpPr>
          <p:cNvPr id="14" name="object 14"/>
          <p:cNvSpPr txBox="1"/>
          <p:nvPr/>
        </p:nvSpPr>
        <p:spPr>
          <a:xfrm>
            <a:off x="6001584" y="4096855"/>
            <a:ext cx="2240915" cy="346890"/>
          </a:xfrm>
          <a:prstGeom prst="rect">
            <a:avLst/>
          </a:prstGeom>
        </p:spPr>
        <p:txBody>
          <a:bodyPr vert="horz" wrap="square" lIns="0" tIns="8255" rIns="0" bIns="0" rtlCol="0">
            <a:spAutoFit/>
          </a:bodyPr>
          <a:lstStyle/>
          <a:p>
            <a:pPr marL="6350" algn="ctr">
              <a:spcBef>
                <a:spcPts val="65"/>
              </a:spcBef>
            </a:pPr>
            <a:r>
              <a:rPr sz="1100" spc="23" dirty="0">
                <a:solidFill>
                  <a:srgbClr val="FF0000"/>
                </a:solidFill>
                <a:latin typeface="Calibri" pitchFamily="34" charset="0"/>
                <a:cs typeface="Calibri" pitchFamily="34" charset="0"/>
              </a:rPr>
              <a:t>Me</a:t>
            </a:r>
            <a:r>
              <a:rPr sz="1000" spc="23" dirty="0">
                <a:solidFill>
                  <a:srgbClr val="FF0000"/>
                </a:solidFill>
                <a:latin typeface="Calibri" pitchFamily="34" charset="0"/>
                <a:cs typeface="Calibri" pitchFamily="34" charset="0"/>
              </a:rPr>
              <a:t>tr</a:t>
            </a:r>
            <a:r>
              <a:rPr sz="1100" spc="23" dirty="0">
                <a:solidFill>
                  <a:srgbClr val="FF0000"/>
                </a:solidFill>
                <a:latin typeface="Calibri" pitchFamily="34" charset="0"/>
                <a:cs typeface="Calibri" pitchFamily="34" charset="0"/>
              </a:rPr>
              <a:t>ic</a:t>
            </a:r>
            <a:r>
              <a:rPr sz="1100" spc="23" dirty="0" smtClean="0">
                <a:solidFill>
                  <a:srgbClr val="FF0000"/>
                </a:solidFill>
                <a:latin typeface="Calibri" pitchFamily="34" charset="0"/>
                <a:cs typeface="Calibri" pitchFamily="34" charset="0"/>
              </a:rPr>
              <a:t>:</a:t>
            </a:r>
            <a:r>
              <a:rPr lang="en-US" sz="1100" spc="23" dirty="0" smtClean="0">
                <a:solidFill>
                  <a:srgbClr val="FF0000"/>
                </a:solidFill>
                <a:latin typeface="Calibri" pitchFamily="34" charset="0"/>
                <a:cs typeface="Calibri" pitchFamily="34" charset="0"/>
              </a:rPr>
              <a:t> No. of unique users and page views</a:t>
            </a:r>
            <a:endParaRPr sz="1000" dirty="0">
              <a:solidFill>
                <a:srgbClr val="FF0000"/>
              </a:solidFill>
              <a:latin typeface="Calibri" pitchFamily="34" charset="0"/>
              <a:cs typeface="Calibri" pitchFamily="34" charset="0"/>
            </a:endParaRPr>
          </a:p>
        </p:txBody>
      </p:sp>
      <p:sp>
        <p:nvSpPr>
          <p:cNvPr id="17"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Display Advertising Media</a:t>
            </a:r>
            <a:endParaRPr lang="en-US" dirty="0"/>
          </a:p>
        </p:txBody>
      </p:sp>
    </p:spTree>
    <p:extLst>
      <p:ext uri="{BB962C8B-B14F-4D97-AF65-F5344CB8AC3E}">
        <p14:creationId xmlns:p14="http://schemas.microsoft.com/office/powerpoint/2010/main" val="3535416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Viewability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To address the viewability issue, tools such as </a:t>
            </a:r>
            <a:r>
              <a:rPr lang="en-US" sz="1800" b="1" dirty="0" smtClean="0"/>
              <a:t>Integral Ad Science</a:t>
            </a:r>
            <a:r>
              <a:rPr lang="en-US" sz="1800" dirty="0" smtClean="0"/>
              <a:t> and </a:t>
            </a:r>
            <a:r>
              <a:rPr lang="en-US" sz="1800" b="1" dirty="0" smtClean="0"/>
              <a:t>Moat</a:t>
            </a:r>
            <a:r>
              <a:rPr lang="en-US" sz="1800" dirty="0" smtClean="0"/>
              <a:t> provides metrics such as:</a:t>
            </a:r>
          </a:p>
          <a:p>
            <a:pPr lvl="1" algn="just">
              <a:lnSpc>
                <a:spcPct val="125000"/>
              </a:lnSpc>
              <a:spcBef>
                <a:spcPts val="600"/>
              </a:spcBef>
              <a:defRPr/>
            </a:pPr>
            <a:r>
              <a:rPr lang="en-US" sz="1600" dirty="0" smtClean="0">
                <a:solidFill>
                  <a:srgbClr val="0000CC"/>
                </a:solidFill>
              </a:rPr>
              <a:t>In-view impressions and out-of-view impressions</a:t>
            </a:r>
          </a:p>
          <a:p>
            <a:pPr lvl="1" algn="just">
              <a:lnSpc>
                <a:spcPct val="125000"/>
              </a:lnSpc>
              <a:spcBef>
                <a:spcPts val="600"/>
              </a:spcBef>
              <a:defRPr/>
            </a:pPr>
            <a:r>
              <a:rPr lang="en-US" sz="1600" dirty="0">
                <a:solidFill>
                  <a:srgbClr val="0000CC"/>
                </a:solidFill>
              </a:rPr>
              <a:t>Viewable rate</a:t>
            </a:r>
            <a:r>
              <a:rPr lang="en-US" sz="1600" dirty="0"/>
              <a:t> </a:t>
            </a:r>
            <a:r>
              <a:rPr lang="en-US" sz="1600" dirty="0" smtClean="0"/>
              <a:t>(the </a:t>
            </a:r>
            <a:r>
              <a:rPr lang="en-US" sz="1600" dirty="0"/>
              <a:t>percentage of time when </a:t>
            </a:r>
            <a:r>
              <a:rPr lang="en-US" sz="1600" dirty="0" smtClean="0"/>
              <a:t>ad </a:t>
            </a:r>
            <a:r>
              <a:rPr lang="en-US" sz="1600" dirty="0"/>
              <a:t>appeared on sites or apps with </a:t>
            </a:r>
            <a:r>
              <a:rPr lang="en-US" sz="1600" b="1" dirty="0" smtClean="0"/>
              <a:t>active view </a:t>
            </a:r>
            <a:r>
              <a:rPr lang="en-US" sz="1600" dirty="0"/>
              <a:t>enabled and was </a:t>
            </a:r>
            <a:r>
              <a:rPr lang="en-US" sz="1600" dirty="0" smtClean="0"/>
              <a:t>viewable)</a:t>
            </a:r>
          </a:p>
          <a:p>
            <a:pPr algn="just">
              <a:lnSpc>
                <a:spcPct val="125000"/>
              </a:lnSpc>
              <a:spcBef>
                <a:spcPts val="1200"/>
              </a:spcBef>
              <a:defRPr/>
            </a:pPr>
            <a:r>
              <a:rPr lang="en-US" sz="1800" b="1" dirty="0" smtClean="0"/>
              <a:t>Note:</a:t>
            </a:r>
          </a:p>
          <a:p>
            <a:pPr lvl="1" algn="just">
              <a:lnSpc>
                <a:spcPct val="125000"/>
              </a:lnSpc>
              <a:spcBef>
                <a:spcPts val="600"/>
              </a:spcBef>
              <a:defRPr/>
            </a:pPr>
            <a:r>
              <a:rPr lang="en-US" sz="1400" b="1" dirty="0" smtClean="0">
                <a:solidFill>
                  <a:srgbClr val="FF0000"/>
                </a:solidFill>
              </a:rPr>
              <a:t>Impressions</a:t>
            </a:r>
            <a:r>
              <a:rPr lang="en-US" sz="1400" dirty="0" smtClean="0">
                <a:solidFill>
                  <a:srgbClr val="FF0000"/>
                </a:solidFill>
              </a:rPr>
              <a:t> </a:t>
            </a:r>
            <a:r>
              <a:rPr lang="en-US" sz="1400" dirty="0">
                <a:solidFill>
                  <a:srgbClr val="FF0000"/>
                </a:solidFill>
              </a:rPr>
              <a:t>are when an ad or any other kind of digital content renders on a person’s screen</a:t>
            </a:r>
            <a:r>
              <a:rPr lang="en-US" sz="1400" dirty="0" smtClean="0">
                <a:solidFill>
                  <a:srgbClr val="FF0000"/>
                </a:solidFill>
              </a:rPr>
              <a:t>.</a:t>
            </a:r>
          </a:p>
          <a:p>
            <a:pPr lvl="1" algn="just">
              <a:lnSpc>
                <a:spcPct val="125000"/>
              </a:lnSpc>
              <a:spcBef>
                <a:spcPts val="600"/>
              </a:spcBef>
              <a:defRPr/>
            </a:pPr>
            <a:r>
              <a:rPr lang="en-US" sz="1400" b="1" dirty="0">
                <a:solidFill>
                  <a:srgbClr val="FF0000"/>
                </a:solidFill>
              </a:rPr>
              <a:t>Views</a:t>
            </a:r>
            <a:r>
              <a:rPr lang="en-US" sz="1400" dirty="0">
                <a:solidFill>
                  <a:srgbClr val="FF0000"/>
                </a:solidFill>
              </a:rPr>
              <a:t> are the number of times visitors watch or engage with your digital content, especially your video ads</a:t>
            </a:r>
            <a:r>
              <a:rPr lang="en-US" sz="1400" dirty="0" smtClean="0">
                <a:solidFill>
                  <a:srgbClr val="FF0000"/>
                </a:solidFill>
              </a:rPr>
              <a:t>.</a:t>
            </a:r>
          </a:p>
          <a:p>
            <a:pPr lvl="1" algn="just">
              <a:lnSpc>
                <a:spcPct val="125000"/>
              </a:lnSpc>
              <a:spcBef>
                <a:spcPts val="600"/>
              </a:spcBef>
              <a:defRPr/>
            </a:pPr>
            <a:r>
              <a:rPr lang="en-US" sz="1400" b="1" dirty="0">
                <a:solidFill>
                  <a:srgbClr val="FF0000"/>
                </a:solidFill>
              </a:rPr>
              <a:t>Reach</a:t>
            </a:r>
            <a:r>
              <a:rPr lang="en-US" sz="1400" dirty="0">
                <a:solidFill>
                  <a:srgbClr val="FF0000"/>
                </a:solidFill>
              </a:rPr>
              <a:t> calculates the number of unique visitors who view your digital media</a:t>
            </a:r>
            <a:r>
              <a:rPr lang="en-US" sz="1400" dirty="0" smtClean="0">
                <a:solidFill>
                  <a:srgbClr val="FF0000"/>
                </a:solidFill>
              </a:rPr>
              <a:t>.</a:t>
            </a:r>
          </a:p>
          <a:p>
            <a:pPr lvl="1" algn="just">
              <a:lnSpc>
                <a:spcPct val="125000"/>
              </a:lnSpc>
              <a:spcBef>
                <a:spcPts val="600"/>
              </a:spcBef>
              <a:defRPr/>
            </a:pPr>
            <a:r>
              <a:rPr lang="en-US" sz="1400" dirty="0" smtClean="0">
                <a:solidFill>
                  <a:srgbClr val="0000CC"/>
                </a:solidFill>
              </a:rPr>
              <a:t>If </a:t>
            </a:r>
            <a:r>
              <a:rPr lang="en-US" sz="1400" dirty="0">
                <a:solidFill>
                  <a:srgbClr val="0000CC"/>
                </a:solidFill>
              </a:rPr>
              <a:t>you post an article to your 1,000 followers on social media, your reach would be a maximum of 1,000, even if one of your followers sees the article again from a friend sharing the same post. On the other hand, your impressions will increase every time somebody sees your post, even if they’ve seen it before.</a:t>
            </a:r>
            <a:endParaRPr lang="en-US" sz="1400" dirty="0" smtClean="0">
              <a:solidFill>
                <a:srgbClr val="0000CC"/>
              </a:solidFill>
            </a:endParaRPr>
          </a:p>
        </p:txBody>
      </p:sp>
    </p:spTree>
    <p:extLst>
      <p:ext uri="{BB962C8B-B14F-4D97-AF65-F5344CB8AC3E}">
        <p14:creationId xmlns:p14="http://schemas.microsoft.com/office/powerpoint/2010/main" val="2271312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On Target Reach</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t>In 2017, a </a:t>
            </a:r>
            <a:r>
              <a:rPr lang="en-US" sz="1700" dirty="0"/>
              <a:t>study by </a:t>
            </a:r>
            <a:r>
              <a:rPr lang="en-US" sz="1700" dirty="0" smtClean="0"/>
              <a:t>Flash found </a:t>
            </a:r>
            <a:r>
              <a:rPr lang="en-US" sz="1700" dirty="0"/>
              <a:t>that for </a:t>
            </a:r>
            <a:r>
              <a:rPr lang="en-US" sz="1700" dirty="0" smtClean="0"/>
              <a:t>an advertiser </a:t>
            </a:r>
            <a:r>
              <a:rPr lang="en-US" sz="1700" dirty="0"/>
              <a:t>64% of cookies were rejected</a:t>
            </a:r>
            <a:r>
              <a:rPr lang="en-US" sz="1700" dirty="0" smtClean="0"/>
              <a:t>.</a:t>
            </a:r>
          </a:p>
          <a:p>
            <a:pPr algn="just">
              <a:lnSpc>
                <a:spcPct val="125000"/>
              </a:lnSpc>
              <a:spcBef>
                <a:spcPts val="1800"/>
              </a:spcBef>
              <a:defRPr/>
            </a:pPr>
            <a:r>
              <a:rPr lang="en-US" sz="1700" dirty="0"/>
              <a:t>Cookie rejection occurs when browsers block a cookie being placed or deletes it afterwards.</a:t>
            </a:r>
            <a:endParaRPr lang="en-US" sz="1700" dirty="0" smtClean="0"/>
          </a:p>
          <a:p>
            <a:pPr algn="just">
              <a:lnSpc>
                <a:spcPct val="125000"/>
              </a:lnSpc>
              <a:spcBef>
                <a:spcPts val="1800"/>
              </a:spcBef>
              <a:defRPr/>
            </a:pPr>
            <a:r>
              <a:rPr lang="en-US" sz="1700" dirty="0" smtClean="0">
                <a:solidFill>
                  <a:srgbClr val="FF0000"/>
                </a:solidFill>
              </a:rPr>
              <a:t>The cookie-based </a:t>
            </a:r>
            <a:r>
              <a:rPr lang="en-US" sz="1700" dirty="0">
                <a:solidFill>
                  <a:srgbClr val="FF0000"/>
                </a:solidFill>
              </a:rPr>
              <a:t>approach tends to overestimate unique reach </a:t>
            </a:r>
            <a:r>
              <a:rPr lang="en-US" sz="1700" dirty="0" smtClean="0">
                <a:solidFill>
                  <a:srgbClr val="FF0000"/>
                </a:solidFill>
              </a:rPr>
              <a:t>and underestimate </a:t>
            </a:r>
            <a:r>
              <a:rPr lang="en-US" sz="1700" dirty="0">
                <a:solidFill>
                  <a:srgbClr val="FF0000"/>
                </a:solidFill>
              </a:rPr>
              <a:t>the actual </a:t>
            </a:r>
            <a:r>
              <a:rPr lang="en-US" sz="1700" dirty="0" smtClean="0">
                <a:solidFill>
                  <a:srgbClr val="FF0000"/>
                </a:solidFill>
              </a:rPr>
              <a:t>frequency.</a:t>
            </a:r>
          </a:p>
          <a:p>
            <a:pPr algn="just">
              <a:lnSpc>
                <a:spcPct val="125000"/>
              </a:lnSpc>
              <a:spcBef>
                <a:spcPts val="1800"/>
              </a:spcBef>
              <a:defRPr/>
            </a:pPr>
            <a:r>
              <a:rPr lang="en-US" sz="1700" dirty="0" smtClean="0">
                <a:solidFill>
                  <a:srgbClr val="00B050"/>
                </a:solidFill>
              </a:rPr>
              <a:t>The ad </a:t>
            </a:r>
            <a:r>
              <a:rPr lang="en-US" sz="1700" dirty="0">
                <a:solidFill>
                  <a:srgbClr val="00B050"/>
                </a:solidFill>
              </a:rPr>
              <a:t>servers measure cookies, where they count how many they see. </a:t>
            </a:r>
            <a:r>
              <a:rPr lang="en-US" sz="1700" b="1" dirty="0">
                <a:solidFill>
                  <a:srgbClr val="00B050"/>
                </a:solidFill>
              </a:rPr>
              <a:t>The problem is that people delete cookies from the browser and use multiple devices.</a:t>
            </a:r>
            <a:endParaRPr lang="en-US" sz="1700" b="1" dirty="0" smtClean="0">
              <a:solidFill>
                <a:srgbClr val="00B050"/>
              </a:solidFill>
            </a:endParaRPr>
          </a:p>
          <a:p>
            <a:pPr lvl="1" algn="just">
              <a:lnSpc>
                <a:spcPct val="125000"/>
              </a:lnSpc>
              <a:spcBef>
                <a:spcPts val="900"/>
              </a:spcBef>
              <a:defRPr/>
            </a:pPr>
            <a:r>
              <a:rPr lang="en-US" sz="1500" dirty="0" smtClean="0">
                <a:solidFill>
                  <a:srgbClr val="0000CC"/>
                </a:solidFill>
              </a:rPr>
              <a:t>For </a:t>
            </a:r>
            <a:r>
              <a:rPr lang="en-US" sz="1500" dirty="0">
                <a:solidFill>
                  <a:srgbClr val="0000CC"/>
                </a:solidFill>
              </a:rPr>
              <a:t>example, if a consumer viewed an ad on a desktop and purchased it on mobile, the advertiser will not know that it’s the same person. </a:t>
            </a:r>
            <a:r>
              <a:rPr lang="en-US" sz="1500" dirty="0" smtClean="0">
                <a:solidFill>
                  <a:srgbClr val="0000CC"/>
                </a:solidFill>
              </a:rPr>
              <a:t>The user </a:t>
            </a:r>
            <a:r>
              <a:rPr lang="en-US" sz="1500" dirty="0">
                <a:solidFill>
                  <a:srgbClr val="0000CC"/>
                </a:solidFill>
              </a:rPr>
              <a:t>may view something on a retailer’s website via </a:t>
            </a:r>
            <a:r>
              <a:rPr lang="en-US" sz="1500" dirty="0" smtClean="0">
                <a:solidFill>
                  <a:srgbClr val="0000CC"/>
                </a:solidFill>
              </a:rPr>
              <a:t>laptop </a:t>
            </a:r>
            <a:r>
              <a:rPr lang="en-US" sz="1500" dirty="0">
                <a:solidFill>
                  <a:srgbClr val="0000CC"/>
                </a:solidFill>
              </a:rPr>
              <a:t>and then later </a:t>
            </a:r>
            <a:r>
              <a:rPr lang="en-US" sz="1500" dirty="0" smtClean="0">
                <a:solidFill>
                  <a:srgbClr val="0000CC"/>
                </a:solidFill>
              </a:rPr>
              <a:t>purchase </a:t>
            </a:r>
            <a:r>
              <a:rPr lang="en-US" sz="1500" dirty="0">
                <a:solidFill>
                  <a:srgbClr val="0000CC"/>
                </a:solidFill>
              </a:rPr>
              <a:t>the item on a mobile device. If </a:t>
            </a:r>
            <a:r>
              <a:rPr lang="en-US" sz="1500" dirty="0" smtClean="0">
                <a:solidFill>
                  <a:srgbClr val="0000CC"/>
                </a:solidFill>
              </a:rPr>
              <a:t>user is logged </a:t>
            </a:r>
            <a:r>
              <a:rPr lang="en-US" sz="1500" dirty="0">
                <a:solidFill>
                  <a:srgbClr val="0000CC"/>
                </a:solidFill>
              </a:rPr>
              <a:t>in the retailer knows </a:t>
            </a:r>
            <a:r>
              <a:rPr lang="en-US" sz="1500" dirty="0" smtClean="0">
                <a:solidFill>
                  <a:srgbClr val="0000CC"/>
                </a:solidFill>
              </a:rPr>
              <a:t>the customer, </a:t>
            </a:r>
            <a:r>
              <a:rPr lang="en-US" sz="1500" dirty="0">
                <a:solidFill>
                  <a:srgbClr val="0000CC"/>
                </a:solidFill>
              </a:rPr>
              <a:t>but if </a:t>
            </a:r>
            <a:r>
              <a:rPr lang="en-US" sz="1500" dirty="0" smtClean="0">
                <a:solidFill>
                  <a:srgbClr val="0000CC"/>
                </a:solidFill>
              </a:rPr>
              <a:t>the customer is not logged in, he/she keeps </a:t>
            </a:r>
            <a:r>
              <a:rPr lang="en-US" sz="1500" dirty="0">
                <a:solidFill>
                  <a:srgbClr val="0000CC"/>
                </a:solidFill>
              </a:rPr>
              <a:t>seeing the same ad for what seems like </a:t>
            </a:r>
            <a:r>
              <a:rPr lang="en-US" sz="1500" dirty="0" smtClean="0">
                <a:solidFill>
                  <a:srgbClr val="0000CC"/>
                </a:solidFill>
              </a:rPr>
              <a:t>all time.</a:t>
            </a:r>
          </a:p>
        </p:txBody>
      </p:sp>
    </p:spTree>
    <p:extLst>
      <p:ext uri="{BB962C8B-B14F-4D97-AF65-F5344CB8AC3E}">
        <p14:creationId xmlns:p14="http://schemas.microsoft.com/office/powerpoint/2010/main" val="38805541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On Target Reach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solidFill>
                  <a:srgbClr val="0000CC"/>
                </a:solidFill>
              </a:rPr>
              <a:t>Atlas</a:t>
            </a:r>
            <a:r>
              <a:rPr lang="en-US" sz="1700" dirty="0" smtClean="0"/>
              <a:t> (a tool of Facebook) is used to measure publisher-wise on-target reach for each campaign.</a:t>
            </a:r>
          </a:p>
          <a:p>
            <a:pPr lvl="1" algn="just">
              <a:lnSpc>
                <a:spcPct val="125000"/>
              </a:lnSpc>
              <a:spcBef>
                <a:spcPts val="1200"/>
              </a:spcBef>
              <a:defRPr/>
            </a:pPr>
            <a:r>
              <a:rPr lang="en-US" sz="1500" dirty="0" smtClean="0"/>
              <a:t>It is based on Facebook’s logged-in data.</a:t>
            </a:r>
          </a:p>
          <a:p>
            <a:pPr algn="just">
              <a:lnSpc>
                <a:spcPct val="125000"/>
              </a:lnSpc>
              <a:spcBef>
                <a:spcPts val="1800"/>
              </a:spcBef>
              <a:defRPr/>
            </a:pPr>
            <a:r>
              <a:rPr lang="en-US" sz="1700" dirty="0" smtClean="0">
                <a:solidFill>
                  <a:srgbClr val="0000CC"/>
                </a:solidFill>
              </a:rPr>
              <a:t>Nielsen </a:t>
            </a:r>
            <a:r>
              <a:rPr lang="en-US" sz="1700" dirty="0">
                <a:solidFill>
                  <a:srgbClr val="0000CC"/>
                </a:solidFill>
              </a:rPr>
              <a:t>Digital Ad </a:t>
            </a:r>
            <a:r>
              <a:rPr lang="en-US" sz="1700" dirty="0" smtClean="0">
                <a:solidFill>
                  <a:srgbClr val="0000CC"/>
                </a:solidFill>
              </a:rPr>
              <a:t>Ratings</a:t>
            </a:r>
            <a:r>
              <a:rPr lang="en-US" sz="1700" dirty="0" smtClean="0"/>
              <a:t> tool does cross device management and provides reach overlap reports.</a:t>
            </a:r>
          </a:p>
          <a:p>
            <a:pPr algn="just">
              <a:lnSpc>
                <a:spcPct val="125000"/>
              </a:lnSpc>
              <a:spcBef>
                <a:spcPts val="1800"/>
              </a:spcBef>
              <a:defRPr/>
            </a:pPr>
            <a:r>
              <a:rPr lang="en-US" sz="1700" dirty="0" smtClean="0">
                <a:solidFill>
                  <a:srgbClr val="FF0000"/>
                </a:solidFill>
              </a:rPr>
              <a:t>These tools determine accuracy based on real logins of peoples across mobile and desktop.</a:t>
            </a:r>
          </a:p>
          <a:p>
            <a:pPr lvl="1" algn="just">
              <a:lnSpc>
                <a:spcPct val="125000"/>
              </a:lnSpc>
              <a:spcBef>
                <a:spcPts val="1200"/>
              </a:spcBef>
              <a:defRPr/>
            </a:pPr>
            <a:r>
              <a:rPr lang="en-US" sz="1500" dirty="0" smtClean="0"/>
              <a:t>They enable people-based marketing.</a:t>
            </a:r>
          </a:p>
        </p:txBody>
      </p:sp>
    </p:spTree>
    <p:extLst>
      <p:ext uri="{BB962C8B-B14F-4D97-AF65-F5344CB8AC3E}">
        <p14:creationId xmlns:p14="http://schemas.microsoft.com/office/powerpoint/2010/main" val="24013026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Ad Fraud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b="1" dirty="0" smtClean="0">
                <a:solidFill>
                  <a:srgbClr val="0000CC"/>
                </a:solidFill>
              </a:rPr>
              <a:t>Domain Spoofing</a:t>
            </a:r>
          </a:p>
          <a:p>
            <a:pPr lvl="1" algn="just">
              <a:lnSpc>
                <a:spcPct val="125000"/>
              </a:lnSpc>
              <a:spcBef>
                <a:spcPts val="1500"/>
              </a:spcBef>
              <a:defRPr/>
            </a:pPr>
            <a:r>
              <a:rPr lang="en-US" sz="1700" dirty="0" smtClean="0"/>
              <a:t>Domain </a:t>
            </a:r>
            <a:r>
              <a:rPr lang="en-US" sz="1700" dirty="0"/>
              <a:t>spoofing happens when a low-quality publisher disguises itself as a premium publisher in a </a:t>
            </a:r>
            <a:r>
              <a:rPr lang="en-US" sz="1700" dirty="0" smtClean="0"/>
              <a:t>programmatic </a:t>
            </a:r>
            <a:r>
              <a:rPr lang="en-US" sz="1700" dirty="0"/>
              <a:t>marketplace</a:t>
            </a:r>
            <a:r>
              <a:rPr lang="en-US" sz="1700" dirty="0" smtClean="0"/>
              <a:t>.</a:t>
            </a:r>
          </a:p>
          <a:p>
            <a:pPr lvl="1" algn="just">
              <a:lnSpc>
                <a:spcPct val="125000"/>
              </a:lnSpc>
              <a:spcBef>
                <a:spcPts val="1500"/>
              </a:spcBef>
              <a:defRPr/>
            </a:pPr>
            <a:r>
              <a:rPr lang="en-US" sz="1700" dirty="0"/>
              <a:t>Spoofing a premium publisher makes the ad impressions more valuable and the demand will also be typically high</a:t>
            </a:r>
            <a:r>
              <a:rPr lang="en-US" sz="1700" dirty="0" smtClean="0"/>
              <a:t>.</a:t>
            </a:r>
          </a:p>
          <a:p>
            <a:pPr lvl="1" algn="just">
              <a:lnSpc>
                <a:spcPct val="125000"/>
              </a:lnSpc>
              <a:spcBef>
                <a:spcPts val="1500"/>
              </a:spcBef>
              <a:defRPr/>
            </a:pPr>
            <a:r>
              <a:rPr lang="en-US" sz="1700" dirty="0"/>
              <a:t>Advertisers believe their ads are showing up at the premium websites, for the right audience. However, the fraudsters will show them up at the low-quality </a:t>
            </a:r>
            <a:r>
              <a:rPr lang="en-US" sz="1700" dirty="0" smtClean="0"/>
              <a:t>websites.</a:t>
            </a:r>
          </a:p>
          <a:p>
            <a:pPr lvl="1" algn="just">
              <a:lnSpc>
                <a:spcPct val="125000"/>
              </a:lnSpc>
              <a:spcBef>
                <a:spcPts val="1500"/>
              </a:spcBef>
              <a:defRPr/>
            </a:pPr>
            <a:r>
              <a:rPr lang="en-US" sz="1700" dirty="0">
                <a:solidFill>
                  <a:srgbClr val="FF0000"/>
                </a:solidFill>
              </a:rPr>
              <a:t>Generally, fraudsters build a domain that closely resembles the URL of legitimate publishers. Not only do they create fake domains, but they can also create a duplicate copy of the website’s content.</a:t>
            </a:r>
            <a:endParaRPr lang="en-US" sz="1700" dirty="0" smtClean="0">
              <a:solidFill>
                <a:srgbClr val="FF0000"/>
              </a:solidFill>
            </a:endParaRPr>
          </a:p>
        </p:txBody>
      </p:sp>
    </p:spTree>
    <p:extLst>
      <p:ext uri="{BB962C8B-B14F-4D97-AF65-F5344CB8AC3E}">
        <p14:creationId xmlns:p14="http://schemas.microsoft.com/office/powerpoint/2010/main" val="34577009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Ad Fraud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solidFill>
                  <a:srgbClr val="FF0000"/>
                </a:solidFill>
              </a:rPr>
              <a:t>Example of Domain Spoofing</a:t>
            </a:r>
          </a:p>
          <a:p>
            <a:pPr lvl="1" algn="just">
              <a:lnSpc>
                <a:spcPct val="125000"/>
              </a:lnSpc>
              <a:spcBef>
                <a:spcPts val="900"/>
              </a:spcBef>
              <a:defRPr/>
            </a:pPr>
            <a:r>
              <a:rPr lang="en-US" sz="1600" dirty="0" smtClean="0"/>
              <a:t>The </a:t>
            </a:r>
            <a:r>
              <a:rPr lang="en-US" sz="1600" dirty="0"/>
              <a:t>Financial Times (FT.com) ran an audit in 2017 and found that FT.com has been spoofed and fraudsters via these spoofed domains were selling display inventories on 10 ad exchanges and video ads on 15 exchanges</a:t>
            </a:r>
            <a:r>
              <a:rPr lang="en-US" sz="1600" dirty="0" smtClean="0"/>
              <a:t>. The </a:t>
            </a:r>
            <a:r>
              <a:rPr lang="en-US" sz="1600" dirty="0"/>
              <a:t>money will never reach the publisher as the website is not even theirs</a:t>
            </a:r>
            <a:r>
              <a:rPr lang="en-US" sz="1600" dirty="0" smtClean="0"/>
              <a:t>.</a:t>
            </a:r>
          </a:p>
          <a:p>
            <a:pPr lvl="1" algn="just">
              <a:lnSpc>
                <a:spcPct val="125000"/>
              </a:lnSpc>
              <a:spcBef>
                <a:spcPts val="1500"/>
              </a:spcBef>
              <a:defRPr/>
            </a:pPr>
            <a:endParaRPr lang="en-US" sz="1600" dirty="0"/>
          </a:p>
          <a:p>
            <a:pPr lvl="1" algn="just">
              <a:lnSpc>
                <a:spcPct val="125000"/>
              </a:lnSpc>
              <a:spcBef>
                <a:spcPts val="1500"/>
              </a:spcBef>
              <a:defRPr/>
            </a:pPr>
            <a:endParaRPr lang="en-US" sz="1600" dirty="0" smtClean="0"/>
          </a:p>
          <a:p>
            <a:pPr lvl="1" algn="just">
              <a:lnSpc>
                <a:spcPct val="125000"/>
              </a:lnSpc>
              <a:spcBef>
                <a:spcPts val="1500"/>
              </a:spcBef>
              <a:defRPr/>
            </a:pPr>
            <a:endParaRPr lang="en-US" sz="1600" dirty="0"/>
          </a:p>
          <a:p>
            <a:pPr lvl="1" algn="just">
              <a:lnSpc>
                <a:spcPct val="125000"/>
              </a:lnSpc>
              <a:spcBef>
                <a:spcPts val="1500"/>
              </a:spcBef>
              <a:defRPr/>
            </a:pPr>
            <a:r>
              <a:rPr lang="en-US" sz="1600" dirty="0"/>
              <a:t> Integral Ad Science and </a:t>
            </a:r>
            <a:r>
              <a:rPr lang="en-US" sz="1600" dirty="0" err="1"/>
              <a:t>WhiteOps</a:t>
            </a:r>
            <a:r>
              <a:rPr lang="en-US" sz="1600" dirty="0"/>
              <a:t> </a:t>
            </a:r>
            <a:r>
              <a:rPr lang="en-US" sz="1600" dirty="0" smtClean="0"/>
              <a:t>offer tools to </a:t>
            </a:r>
            <a:r>
              <a:rPr lang="en-US" sz="1600" dirty="0"/>
              <a:t>detect advanced domain spoofing types</a:t>
            </a:r>
            <a:r>
              <a:rPr lang="en-US" sz="1600" dirty="0" smtClean="0"/>
              <a: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228" y="2225393"/>
            <a:ext cx="4114801" cy="162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6354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Ad Fraud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b="1" dirty="0" smtClean="0">
                <a:solidFill>
                  <a:srgbClr val="0000CC"/>
                </a:solidFill>
              </a:rPr>
              <a:t>Click Fraud </a:t>
            </a:r>
            <a:r>
              <a:rPr lang="en-US" sz="1800" b="1" dirty="0" smtClean="0"/>
              <a:t>or</a:t>
            </a:r>
            <a:r>
              <a:rPr lang="en-US" sz="1800" b="1" dirty="0" smtClean="0">
                <a:solidFill>
                  <a:srgbClr val="0000CC"/>
                </a:solidFill>
              </a:rPr>
              <a:t> Click Injection</a:t>
            </a:r>
          </a:p>
          <a:p>
            <a:pPr lvl="1" algn="just">
              <a:lnSpc>
                <a:spcPct val="125000"/>
              </a:lnSpc>
              <a:spcBef>
                <a:spcPts val="900"/>
              </a:spcBef>
              <a:defRPr/>
            </a:pPr>
            <a:r>
              <a:rPr lang="en-US" sz="1700" dirty="0"/>
              <a:t>This type of fraud involves generating fake traffic through either automated clicking platform, or by running click farms. </a:t>
            </a:r>
            <a:r>
              <a:rPr lang="en-US" sz="1700" dirty="0" smtClean="0"/>
              <a:t>This </a:t>
            </a:r>
            <a:r>
              <a:rPr lang="en-US" sz="1700" dirty="0"/>
              <a:t>boosts the </a:t>
            </a:r>
            <a:r>
              <a:rPr lang="en-US" sz="1700" dirty="0" smtClean="0"/>
              <a:t>CTR </a:t>
            </a:r>
            <a:r>
              <a:rPr lang="en-US" sz="1700" dirty="0"/>
              <a:t>of </a:t>
            </a:r>
            <a:r>
              <a:rPr lang="en-US" sz="1700" dirty="0" smtClean="0"/>
              <a:t>ads</a:t>
            </a:r>
            <a:r>
              <a:rPr lang="en-US" sz="1700" dirty="0"/>
              <a:t>, </a:t>
            </a:r>
            <a:r>
              <a:rPr lang="en-US" sz="1700" dirty="0" smtClean="0"/>
              <a:t>but never results </a:t>
            </a:r>
            <a:r>
              <a:rPr lang="en-US" sz="1700" dirty="0"/>
              <a:t>in a sale</a:t>
            </a:r>
            <a:r>
              <a:rPr lang="en-US" sz="1700" dirty="0" smtClean="0"/>
              <a:t>.</a:t>
            </a:r>
          </a:p>
          <a:p>
            <a:pPr algn="just">
              <a:lnSpc>
                <a:spcPct val="125000"/>
              </a:lnSpc>
              <a:spcBef>
                <a:spcPts val="1200"/>
              </a:spcBef>
              <a:defRPr/>
            </a:pPr>
            <a:r>
              <a:rPr lang="en-US" sz="1800" b="1" dirty="0" smtClean="0">
                <a:solidFill>
                  <a:srgbClr val="0000CC"/>
                </a:solidFill>
              </a:rPr>
              <a:t>Ad Stacking</a:t>
            </a:r>
          </a:p>
          <a:p>
            <a:pPr lvl="1" algn="just">
              <a:lnSpc>
                <a:spcPct val="125000"/>
              </a:lnSpc>
              <a:spcBef>
                <a:spcPts val="900"/>
              </a:spcBef>
              <a:defRPr/>
            </a:pPr>
            <a:r>
              <a:rPr lang="en-US" sz="1700" dirty="0" smtClean="0"/>
              <a:t>Multiple </a:t>
            </a:r>
            <a:r>
              <a:rPr lang="en-US" sz="1700" dirty="0"/>
              <a:t>ads are layered on top of each other in a single ad placement. </a:t>
            </a:r>
            <a:r>
              <a:rPr lang="en-US" sz="1700" dirty="0" smtClean="0"/>
              <a:t>Only </a:t>
            </a:r>
            <a:r>
              <a:rPr lang="en-US" sz="1700" dirty="0"/>
              <a:t>the top ad is </a:t>
            </a:r>
            <a:r>
              <a:rPr lang="en-US" sz="1700" dirty="0" smtClean="0"/>
              <a:t>visible. If </a:t>
            </a:r>
            <a:r>
              <a:rPr lang="en-US" sz="1700" dirty="0"/>
              <a:t>a user clicks on the visible ad, a click is registered for all ads in the stack</a:t>
            </a:r>
            <a:r>
              <a:rPr lang="en-US" sz="1700" dirty="0" smtClean="0"/>
              <a:t>. </a:t>
            </a:r>
          </a:p>
          <a:p>
            <a:pPr lvl="1" algn="just">
              <a:lnSpc>
                <a:spcPct val="125000"/>
              </a:lnSpc>
              <a:spcBef>
                <a:spcPts val="900"/>
              </a:spcBef>
              <a:defRPr/>
            </a:pPr>
            <a:r>
              <a:rPr lang="en-US" sz="1700" dirty="0"/>
              <a:t>Although only one ad unit gets viewed or clicked by the user, each advertiser pays for the impressions.</a:t>
            </a:r>
            <a:endParaRPr lang="en-US" sz="1700" dirty="0" smtClean="0"/>
          </a:p>
          <a:p>
            <a:pPr lvl="2" algn="just">
              <a:lnSpc>
                <a:spcPct val="125000"/>
              </a:lnSpc>
              <a:spcBef>
                <a:spcPts val="900"/>
              </a:spcBef>
              <a:buFont typeface="Courier New" pitchFamily="49" charset="0"/>
              <a:buChar char="o"/>
              <a:defRPr/>
            </a:pPr>
            <a:r>
              <a:rPr lang="en-US" sz="1500" dirty="0">
                <a:solidFill>
                  <a:srgbClr val="00B050"/>
                </a:solidFill>
              </a:rPr>
              <a:t>High impressions counts with low conversion rates are a tell-tale sign of ad stacking practices</a:t>
            </a:r>
            <a:r>
              <a:rPr lang="en-US" sz="1500" dirty="0" smtClean="0">
                <a:solidFill>
                  <a:srgbClr val="00B050"/>
                </a:solidFill>
              </a:rPr>
              <a:t>.</a:t>
            </a:r>
          </a:p>
          <a:p>
            <a:pPr lvl="2" algn="just">
              <a:lnSpc>
                <a:spcPct val="125000"/>
              </a:lnSpc>
              <a:spcBef>
                <a:spcPts val="900"/>
              </a:spcBef>
              <a:buFont typeface="Courier New" pitchFamily="49" charset="0"/>
              <a:buChar char="o"/>
              <a:defRPr/>
            </a:pPr>
            <a:r>
              <a:rPr lang="en-US" sz="1500" dirty="0" err="1">
                <a:solidFill>
                  <a:srgbClr val="FF0000"/>
                </a:solidFill>
              </a:rPr>
              <a:t>PubGuru</a:t>
            </a:r>
            <a:r>
              <a:rPr lang="en-US" sz="1500" dirty="0">
                <a:solidFill>
                  <a:srgbClr val="FF0000"/>
                </a:solidFill>
              </a:rPr>
              <a:t> Ad </a:t>
            </a:r>
            <a:r>
              <a:rPr lang="en-US" sz="1500" dirty="0" smtClean="0">
                <a:solidFill>
                  <a:srgbClr val="FF0000"/>
                </a:solidFill>
              </a:rPr>
              <a:t>Inspector tool helps the publishers check the ad stacking.</a:t>
            </a:r>
          </a:p>
        </p:txBody>
      </p:sp>
    </p:spTree>
    <p:extLst>
      <p:ext uri="{BB962C8B-B14F-4D97-AF65-F5344CB8AC3E}">
        <p14:creationId xmlns:p14="http://schemas.microsoft.com/office/powerpoint/2010/main" val="3421006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Ad Fraud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b="1" dirty="0" smtClean="0">
                <a:solidFill>
                  <a:srgbClr val="0000CC"/>
                </a:solidFill>
              </a:rPr>
              <a:t>Pixel Stuffing</a:t>
            </a:r>
          </a:p>
          <a:p>
            <a:pPr lvl="1" algn="just">
              <a:lnSpc>
                <a:spcPct val="125000"/>
              </a:lnSpc>
              <a:spcBef>
                <a:spcPts val="900"/>
              </a:spcBef>
              <a:defRPr/>
            </a:pPr>
            <a:r>
              <a:rPr lang="en-US" sz="1700" dirty="0" smtClean="0">
                <a:solidFill>
                  <a:srgbClr val="00B050"/>
                </a:solidFill>
              </a:rPr>
              <a:t>A </a:t>
            </a:r>
            <a:r>
              <a:rPr lang="en-US" sz="1700" dirty="0">
                <a:solidFill>
                  <a:srgbClr val="00B050"/>
                </a:solidFill>
              </a:rPr>
              <a:t>fraudster creates a tiny, typically 1 x 1 pixel area, advertising display that a normal person would never see. </a:t>
            </a:r>
            <a:endParaRPr lang="en-US" sz="1700" dirty="0" smtClean="0">
              <a:solidFill>
                <a:srgbClr val="00B050"/>
              </a:solidFill>
            </a:endParaRPr>
          </a:p>
          <a:p>
            <a:pPr lvl="1" algn="just">
              <a:lnSpc>
                <a:spcPct val="125000"/>
              </a:lnSpc>
              <a:spcBef>
                <a:spcPts val="900"/>
              </a:spcBef>
              <a:defRPr/>
            </a:pPr>
            <a:r>
              <a:rPr lang="en-US" sz="1700" dirty="0" smtClean="0"/>
              <a:t>Using </a:t>
            </a:r>
            <a:r>
              <a:rPr lang="en-US" sz="1700" dirty="0"/>
              <a:t>pixel stuffing, a criminal can display dozens or even hundreds of ads on a single webpage and get credit for impressions. </a:t>
            </a:r>
            <a:endParaRPr lang="en-US" sz="1700" dirty="0" smtClean="0"/>
          </a:p>
          <a:p>
            <a:pPr lvl="1" algn="just">
              <a:lnSpc>
                <a:spcPct val="125000"/>
              </a:lnSpc>
              <a:spcBef>
                <a:spcPts val="900"/>
              </a:spcBef>
              <a:defRPr/>
            </a:pPr>
            <a:r>
              <a:rPr lang="en-US" sz="1700" dirty="0" smtClean="0"/>
              <a:t>These </a:t>
            </a:r>
            <a:r>
              <a:rPr lang="en-US" sz="1700" dirty="0"/>
              <a:t>single-pixel ads do not generate results since viewers will never even realize that they “saw” an ad</a:t>
            </a:r>
            <a:r>
              <a:rPr lang="en-US" sz="1700" dirty="0" smtClean="0"/>
              <a:t>.</a:t>
            </a:r>
          </a:p>
          <a:p>
            <a:pPr lvl="1" algn="just">
              <a:lnSpc>
                <a:spcPct val="125000"/>
              </a:lnSpc>
              <a:spcBef>
                <a:spcPts val="900"/>
              </a:spcBef>
              <a:defRPr/>
            </a:pPr>
            <a:r>
              <a:rPr lang="en-US" sz="1700" b="1" dirty="0"/>
              <a:t>Due to their nature, </a:t>
            </a:r>
            <a:r>
              <a:rPr lang="en-US" sz="1700" b="1" dirty="0" smtClean="0"/>
              <a:t>cost-per-mille compensation </a:t>
            </a:r>
            <a:r>
              <a:rPr lang="en-US" sz="1700" b="1" dirty="0"/>
              <a:t>models carry a high-risk for impression-based ad fraud </a:t>
            </a:r>
            <a:r>
              <a:rPr lang="en-US" sz="1700" b="1" dirty="0" smtClean="0"/>
              <a:t>- </a:t>
            </a:r>
            <a:r>
              <a:rPr lang="en-US" sz="1700" b="1" dirty="0"/>
              <a:t>such as pixel stuffing. </a:t>
            </a:r>
            <a:r>
              <a:rPr lang="en-US" sz="1700" b="1" dirty="0" smtClean="0"/>
              <a:t>Moving </a:t>
            </a:r>
            <a:r>
              <a:rPr lang="en-US" sz="1700" b="1" dirty="0"/>
              <a:t>to cost-per-click models carries a lower risk for impression fraud, </a:t>
            </a:r>
            <a:r>
              <a:rPr lang="en-US" sz="1700" b="1" dirty="0" smtClean="0"/>
              <a:t>but has risk </a:t>
            </a:r>
            <a:r>
              <a:rPr lang="en-US" sz="1700" b="1" dirty="0"/>
              <a:t>vulnerability to click fraud.</a:t>
            </a:r>
            <a:endParaRPr lang="en-US" sz="1700" b="1" dirty="0" smtClean="0"/>
          </a:p>
          <a:p>
            <a:pPr lvl="1" algn="just">
              <a:lnSpc>
                <a:spcPct val="125000"/>
              </a:lnSpc>
              <a:spcBef>
                <a:spcPts val="900"/>
              </a:spcBef>
              <a:defRPr/>
            </a:pPr>
            <a:r>
              <a:rPr lang="en-US" sz="1700" dirty="0" err="1" smtClean="0">
                <a:solidFill>
                  <a:srgbClr val="FF0000"/>
                </a:solidFill>
              </a:rPr>
              <a:t>Opticks</a:t>
            </a:r>
            <a:r>
              <a:rPr lang="en-US" sz="1700" dirty="0" smtClean="0">
                <a:solidFill>
                  <a:srgbClr val="FF0000"/>
                </a:solidFill>
              </a:rPr>
              <a:t> provides anti-fraud solution tools </a:t>
            </a:r>
            <a:r>
              <a:rPr lang="en-US" sz="1700" dirty="0">
                <a:solidFill>
                  <a:srgbClr val="FF0000"/>
                </a:solidFill>
              </a:rPr>
              <a:t>to prevent </a:t>
            </a:r>
            <a:r>
              <a:rPr lang="en-US" sz="1700" dirty="0" smtClean="0">
                <a:solidFill>
                  <a:srgbClr val="FF0000"/>
                </a:solidFill>
              </a:rPr>
              <a:t>pixel stuffing.</a:t>
            </a:r>
          </a:p>
        </p:txBody>
      </p:sp>
    </p:spTree>
    <p:extLst>
      <p:ext uri="{BB962C8B-B14F-4D97-AF65-F5344CB8AC3E}">
        <p14:creationId xmlns:p14="http://schemas.microsoft.com/office/powerpoint/2010/main" val="1811779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Analytics Tools: Brand Safety</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In following situations, the ads, appearing alongside content, could damage the brand or reputation:</a:t>
            </a:r>
          </a:p>
          <a:p>
            <a:pPr lvl="1" algn="just">
              <a:lnSpc>
                <a:spcPct val="125000"/>
              </a:lnSpc>
              <a:spcBef>
                <a:spcPts val="1200"/>
              </a:spcBef>
              <a:defRPr/>
            </a:pPr>
            <a:r>
              <a:rPr lang="en-US" sz="1700" dirty="0" smtClean="0"/>
              <a:t>Ads appearing on sites publishing illegal content. (Example: Adult, illegal downloads)</a:t>
            </a:r>
          </a:p>
          <a:p>
            <a:pPr lvl="1" algn="just">
              <a:lnSpc>
                <a:spcPct val="125000"/>
              </a:lnSpc>
              <a:spcBef>
                <a:spcPts val="1200"/>
              </a:spcBef>
              <a:defRPr/>
            </a:pPr>
            <a:r>
              <a:rPr lang="en-US" sz="1700" dirty="0" smtClean="0"/>
              <a:t>Ads appearing alongside user generated content. (Example: Controversial opinion)</a:t>
            </a:r>
          </a:p>
          <a:p>
            <a:pPr lvl="1" algn="just">
              <a:lnSpc>
                <a:spcPct val="125000"/>
              </a:lnSpc>
              <a:spcBef>
                <a:spcPts val="1200"/>
              </a:spcBef>
              <a:defRPr/>
            </a:pPr>
            <a:r>
              <a:rPr lang="en-US" sz="1700" dirty="0" smtClean="0"/>
              <a:t>etc.</a:t>
            </a:r>
          </a:p>
          <a:p>
            <a:pPr marL="285750" lvl="1" indent="-285750" algn="just">
              <a:lnSpc>
                <a:spcPct val="125000"/>
              </a:lnSpc>
              <a:spcBef>
                <a:spcPts val="1200"/>
              </a:spcBef>
              <a:buFont typeface="Arial" pitchFamily="34" charset="0"/>
              <a:buChar char="•"/>
              <a:defRPr/>
            </a:pPr>
            <a:r>
              <a:rPr lang="en-US" sz="1800" dirty="0" smtClean="0">
                <a:solidFill>
                  <a:srgbClr val="FF0000"/>
                </a:solidFill>
              </a:rPr>
              <a:t> Brand safety is ensured by blacklisting websites (using keywords to not show ads in that context and by labeling content for adult use.) having controversial content.</a:t>
            </a:r>
          </a:p>
          <a:p>
            <a:pPr marL="285750" lvl="1" indent="-285750" algn="just">
              <a:lnSpc>
                <a:spcPct val="125000"/>
              </a:lnSpc>
              <a:spcBef>
                <a:spcPts val="1200"/>
              </a:spcBef>
              <a:buFont typeface="Arial" pitchFamily="34" charset="0"/>
              <a:buChar char="•"/>
              <a:defRPr/>
            </a:pPr>
            <a:r>
              <a:rPr lang="en-US" sz="1800" dirty="0" smtClean="0">
                <a:solidFill>
                  <a:srgbClr val="0000CC"/>
                </a:solidFill>
              </a:rPr>
              <a:t>To </a:t>
            </a:r>
            <a:r>
              <a:rPr lang="en-US" sz="1800" dirty="0">
                <a:solidFill>
                  <a:srgbClr val="0000CC"/>
                </a:solidFill>
              </a:rPr>
              <a:t>prevent brand health from getting </a:t>
            </a:r>
            <a:r>
              <a:rPr lang="en-US" sz="1800" dirty="0" smtClean="0">
                <a:solidFill>
                  <a:srgbClr val="0000CC"/>
                </a:solidFill>
              </a:rPr>
              <a:t>compromised, Integral Ad Science </a:t>
            </a:r>
            <a:r>
              <a:rPr lang="en-US" sz="1800" dirty="0">
                <a:solidFill>
                  <a:srgbClr val="0000CC"/>
                </a:solidFill>
              </a:rPr>
              <a:t>tool dynamically score individual pages </a:t>
            </a:r>
            <a:r>
              <a:rPr lang="en-US" sz="1800" dirty="0" smtClean="0">
                <a:solidFill>
                  <a:srgbClr val="0000CC"/>
                </a:solidFill>
              </a:rPr>
              <a:t>to know </a:t>
            </a:r>
            <a:r>
              <a:rPr lang="en-US" sz="1800" dirty="0">
                <a:solidFill>
                  <a:srgbClr val="0000CC"/>
                </a:solidFill>
              </a:rPr>
              <a:t>exactly what type of content will appear with </a:t>
            </a:r>
            <a:r>
              <a:rPr lang="en-US" sz="1800" dirty="0" smtClean="0">
                <a:solidFill>
                  <a:srgbClr val="0000CC"/>
                </a:solidFill>
              </a:rPr>
              <a:t>our </a:t>
            </a:r>
            <a:r>
              <a:rPr lang="en-US" sz="1800" dirty="0">
                <a:solidFill>
                  <a:srgbClr val="0000CC"/>
                </a:solidFill>
              </a:rPr>
              <a:t>advertising</a:t>
            </a:r>
            <a:r>
              <a:rPr lang="en-US" sz="1800" dirty="0" smtClean="0">
                <a:solidFill>
                  <a:srgbClr val="0000CC"/>
                </a:solidFill>
              </a:rPr>
              <a:t>.</a:t>
            </a:r>
          </a:p>
        </p:txBody>
      </p:sp>
    </p:spTree>
    <p:extLst>
      <p:ext uri="{BB962C8B-B14F-4D97-AF65-F5344CB8AC3E}">
        <p14:creationId xmlns:p14="http://schemas.microsoft.com/office/powerpoint/2010/main" val="1130400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Advertising</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With immense audience presence, YouTube is a great platform to promote our brand.</a:t>
            </a:r>
          </a:p>
          <a:p>
            <a:pPr algn="just">
              <a:lnSpc>
                <a:spcPct val="125000"/>
              </a:lnSpc>
              <a:spcBef>
                <a:spcPts val="1200"/>
              </a:spcBef>
              <a:defRPr/>
            </a:pPr>
            <a:r>
              <a:rPr lang="en-US" sz="1800" dirty="0" smtClean="0">
                <a:solidFill>
                  <a:srgbClr val="FF0000"/>
                </a:solidFill>
              </a:rPr>
              <a:t>On YouTube, marketers have two broad areas of participation:</a:t>
            </a:r>
          </a:p>
          <a:p>
            <a:pPr lvl="1" algn="just">
              <a:lnSpc>
                <a:spcPct val="125000"/>
              </a:lnSpc>
              <a:spcBef>
                <a:spcPts val="1200"/>
              </a:spcBef>
              <a:defRPr/>
            </a:pPr>
            <a:r>
              <a:rPr lang="en-US" sz="1600" dirty="0" smtClean="0">
                <a:solidFill>
                  <a:srgbClr val="0000CC"/>
                </a:solidFill>
              </a:rPr>
              <a:t>YouTube Channel</a:t>
            </a:r>
          </a:p>
          <a:p>
            <a:pPr lvl="2" algn="just">
              <a:lnSpc>
                <a:spcPct val="125000"/>
              </a:lnSpc>
              <a:spcBef>
                <a:spcPts val="1200"/>
              </a:spcBef>
              <a:buFont typeface="Courier New" pitchFamily="49" charset="0"/>
              <a:buChar char="o"/>
              <a:defRPr/>
            </a:pPr>
            <a:r>
              <a:rPr lang="en-US" sz="1500" dirty="0" smtClean="0">
                <a:solidFill>
                  <a:srgbClr val="00B050"/>
                </a:solidFill>
              </a:rPr>
              <a:t>Companies can promote their brands and products by creating quality video content and curating it into a YouTube channel.</a:t>
            </a:r>
          </a:p>
          <a:p>
            <a:pPr lvl="1" algn="just">
              <a:lnSpc>
                <a:spcPct val="125000"/>
              </a:lnSpc>
              <a:spcBef>
                <a:spcPts val="1200"/>
              </a:spcBef>
              <a:defRPr/>
            </a:pPr>
            <a:r>
              <a:rPr lang="en-US" sz="1600" dirty="0" smtClean="0">
                <a:solidFill>
                  <a:srgbClr val="0000CC"/>
                </a:solidFill>
              </a:rPr>
              <a:t>YouTube Ads</a:t>
            </a:r>
          </a:p>
          <a:p>
            <a:pPr lvl="2" algn="just">
              <a:lnSpc>
                <a:spcPct val="125000"/>
              </a:lnSpc>
              <a:spcBef>
                <a:spcPts val="1200"/>
              </a:spcBef>
              <a:buFont typeface="Courier New" pitchFamily="49" charset="0"/>
              <a:buChar char="o"/>
              <a:defRPr/>
            </a:pPr>
            <a:r>
              <a:rPr lang="en-US" sz="1500" dirty="0" smtClean="0">
                <a:solidFill>
                  <a:srgbClr val="00B050"/>
                </a:solidFill>
              </a:rPr>
              <a:t>YouTube allows to display ads in different formats </a:t>
            </a:r>
            <a:r>
              <a:rPr lang="en-US" sz="1500" dirty="0" smtClean="0">
                <a:solidFill>
                  <a:schemeClr val="tx1"/>
                </a:solidFill>
              </a:rPr>
              <a:t>(Display Ads, Overlay Ads, Skippable Video Ads, Non-skippable</a:t>
            </a:r>
            <a:r>
              <a:rPr lang="en-US" sz="1500" dirty="0">
                <a:solidFill>
                  <a:schemeClr val="tx1"/>
                </a:solidFill>
              </a:rPr>
              <a:t> </a:t>
            </a:r>
            <a:r>
              <a:rPr lang="en-US" sz="1500" dirty="0" smtClean="0">
                <a:solidFill>
                  <a:schemeClr val="tx1"/>
                </a:solidFill>
              </a:rPr>
              <a:t>Video Ads, Mid-roll Ads, Bumper Ads, Native Mobile Ads, Discovery Ads)</a:t>
            </a:r>
          </a:p>
          <a:p>
            <a:pPr algn="just">
              <a:lnSpc>
                <a:spcPct val="125000"/>
              </a:lnSpc>
              <a:spcBef>
                <a:spcPts val="600"/>
              </a:spcBef>
              <a:defRPr/>
            </a:pPr>
            <a:endParaRPr lang="en-US" sz="1800" dirty="0" smtClean="0"/>
          </a:p>
        </p:txBody>
      </p:sp>
    </p:spTree>
    <p:extLst>
      <p:ext uri="{BB962C8B-B14F-4D97-AF65-F5344CB8AC3E}">
        <p14:creationId xmlns:p14="http://schemas.microsoft.com/office/powerpoint/2010/main" val="29482157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Ads: Display Ads</a:t>
            </a:r>
            <a:endParaRPr lang="en-US" sz="2900" dirty="0"/>
          </a:p>
        </p:txBody>
      </p:sp>
      <p:sp>
        <p:nvSpPr>
          <p:cNvPr id="3" name="Content Placeholder 2"/>
          <p:cNvSpPr>
            <a:spLocks noGrp="1"/>
          </p:cNvSpPr>
          <p:nvPr>
            <p:ph idx="1"/>
          </p:nvPr>
        </p:nvSpPr>
        <p:spPr>
          <a:xfrm>
            <a:off x="97972" y="647700"/>
            <a:ext cx="3363686" cy="4239986"/>
          </a:xfrm>
        </p:spPr>
        <p:txBody>
          <a:bodyPr/>
          <a:lstStyle/>
          <a:p>
            <a:pPr algn="just">
              <a:lnSpc>
                <a:spcPct val="125000"/>
              </a:lnSpc>
              <a:spcBef>
                <a:spcPts val="1500"/>
              </a:spcBef>
              <a:defRPr/>
            </a:pPr>
            <a:r>
              <a:rPr lang="en-US" sz="1800" dirty="0" smtClean="0"/>
              <a:t>Ads appear next to the our video while accessing YouTube on a laptop or desktop.</a:t>
            </a:r>
          </a:p>
          <a:p>
            <a:pPr lvl="1" algn="just">
              <a:lnSpc>
                <a:spcPct val="125000"/>
              </a:lnSpc>
              <a:spcBef>
                <a:spcPts val="1500"/>
              </a:spcBef>
              <a:defRPr/>
            </a:pPr>
            <a:r>
              <a:rPr lang="en-US" sz="1600" dirty="0" smtClean="0">
                <a:solidFill>
                  <a:srgbClr val="0000CC"/>
                </a:solidFill>
              </a:rPr>
              <a:t>This ad format is not available on mobile device.</a:t>
            </a:r>
          </a:p>
          <a:p>
            <a:pPr lvl="1" algn="just">
              <a:lnSpc>
                <a:spcPct val="125000"/>
              </a:lnSpc>
              <a:spcBef>
                <a:spcPts val="1500"/>
              </a:spcBef>
              <a:defRPr/>
            </a:pPr>
            <a:r>
              <a:rPr lang="en-US" sz="1600" dirty="0" smtClean="0">
                <a:solidFill>
                  <a:srgbClr val="0000CC"/>
                </a:solidFill>
              </a:rPr>
              <a:t>These ads can be purchased in CPC and CPM model.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482" y="822157"/>
            <a:ext cx="5224496" cy="309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198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dirty="0" smtClean="0">
                <a:cs typeface="Times New Roman" pitchFamily="18" charset="0"/>
              </a:rPr>
              <a:t>Display Advertising Media (contd…)</a:t>
            </a:r>
            <a:endParaRPr lang="en-US" dirty="0"/>
          </a:p>
        </p:txBody>
      </p:sp>
      <p:sp>
        <p:nvSpPr>
          <p:cNvPr id="3" name="Content Placeholder 2"/>
          <p:cNvSpPr>
            <a:spLocks noGrp="1"/>
          </p:cNvSpPr>
          <p:nvPr>
            <p:ph idx="1"/>
          </p:nvPr>
        </p:nvSpPr>
        <p:spPr>
          <a:xfrm>
            <a:off x="243254" y="647700"/>
            <a:ext cx="8708781" cy="4239986"/>
          </a:xfrm>
        </p:spPr>
        <p:txBody>
          <a:bodyPr/>
          <a:lstStyle/>
          <a:p>
            <a:pPr algn="just">
              <a:lnSpc>
                <a:spcPct val="125000"/>
              </a:lnSpc>
              <a:spcBef>
                <a:spcPts val="1200"/>
              </a:spcBef>
              <a:defRPr/>
            </a:pPr>
            <a:r>
              <a:rPr lang="en-US" sz="1800" b="1" dirty="0" smtClean="0">
                <a:solidFill>
                  <a:srgbClr val="0000CC"/>
                </a:solidFill>
              </a:rPr>
              <a:t>Print Media</a:t>
            </a:r>
          </a:p>
          <a:p>
            <a:pPr lvl="1" algn="just">
              <a:lnSpc>
                <a:spcPct val="125000"/>
              </a:lnSpc>
              <a:spcBef>
                <a:spcPts val="1200"/>
              </a:spcBef>
              <a:defRPr/>
            </a:pPr>
            <a:r>
              <a:rPr lang="en-US" sz="1600" dirty="0" smtClean="0"/>
              <a:t>It is the most traditional mode of communication.</a:t>
            </a:r>
          </a:p>
          <a:p>
            <a:pPr lvl="1" algn="just">
              <a:lnSpc>
                <a:spcPct val="125000"/>
              </a:lnSpc>
              <a:spcBef>
                <a:spcPts val="1200"/>
              </a:spcBef>
              <a:defRPr/>
            </a:pPr>
            <a:r>
              <a:rPr lang="en-US" sz="1600" dirty="0" smtClean="0"/>
              <a:t>The metric for measuring the reach in print media is </a:t>
            </a:r>
            <a:r>
              <a:rPr lang="en-US" sz="1600" b="1" dirty="0" smtClean="0">
                <a:solidFill>
                  <a:schemeClr val="accent6">
                    <a:lumMod val="75000"/>
                  </a:schemeClr>
                </a:solidFill>
              </a:rPr>
              <a:t>circulation</a:t>
            </a:r>
            <a:r>
              <a:rPr lang="en-US" sz="1600" dirty="0" smtClean="0">
                <a:solidFill>
                  <a:schemeClr val="accent6">
                    <a:lumMod val="75000"/>
                  </a:schemeClr>
                </a:solidFill>
              </a:rPr>
              <a:t> </a:t>
            </a:r>
            <a:r>
              <a:rPr lang="en-US" sz="1600" dirty="0" smtClean="0"/>
              <a:t>or </a:t>
            </a:r>
            <a:r>
              <a:rPr lang="en-US" sz="1600" b="1" dirty="0" smtClean="0">
                <a:solidFill>
                  <a:schemeClr val="accent6">
                    <a:lumMod val="75000"/>
                  </a:schemeClr>
                </a:solidFill>
              </a:rPr>
              <a:t>no. of readers</a:t>
            </a:r>
            <a:r>
              <a:rPr lang="en-US" sz="1600" dirty="0" smtClean="0"/>
              <a:t>.</a:t>
            </a:r>
          </a:p>
          <a:p>
            <a:pPr algn="just">
              <a:lnSpc>
                <a:spcPct val="125000"/>
              </a:lnSpc>
              <a:spcBef>
                <a:spcPts val="1200"/>
              </a:spcBef>
              <a:defRPr/>
            </a:pPr>
            <a:r>
              <a:rPr lang="en-US" sz="1800" b="1" dirty="0" smtClean="0">
                <a:solidFill>
                  <a:srgbClr val="0000CC"/>
                </a:solidFill>
              </a:rPr>
              <a:t>Television (TV)</a:t>
            </a:r>
            <a:endParaRPr lang="en-US" sz="1800" b="1" dirty="0">
              <a:solidFill>
                <a:srgbClr val="0000CC"/>
              </a:solidFill>
            </a:endParaRPr>
          </a:p>
          <a:p>
            <a:pPr lvl="1" algn="just">
              <a:lnSpc>
                <a:spcPct val="125000"/>
              </a:lnSpc>
              <a:spcBef>
                <a:spcPts val="1200"/>
              </a:spcBef>
              <a:defRPr/>
            </a:pPr>
            <a:r>
              <a:rPr lang="en-US" sz="1600" dirty="0" smtClean="0"/>
              <a:t>Television advertising has video content and has better engagement rates then the print media.</a:t>
            </a:r>
          </a:p>
          <a:p>
            <a:pPr lvl="1" algn="just">
              <a:lnSpc>
                <a:spcPct val="125000"/>
              </a:lnSpc>
              <a:spcBef>
                <a:spcPts val="1200"/>
              </a:spcBef>
              <a:defRPr/>
            </a:pPr>
            <a:r>
              <a:rPr lang="en-US" sz="1600" dirty="0" smtClean="0"/>
              <a:t>The </a:t>
            </a:r>
            <a:r>
              <a:rPr lang="en-US" sz="1600" dirty="0"/>
              <a:t>metric for measuring the reach </a:t>
            </a:r>
            <a:r>
              <a:rPr lang="en-US" sz="1600" dirty="0" smtClean="0"/>
              <a:t>in TV is the </a:t>
            </a:r>
            <a:r>
              <a:rPr lang="en-US" sz="1600" b="1" dirty="0" smtClean="0">
                <a:solidFill>
                  <a:schemeClr val="accent6">
                    <a:lumMod val="75000"/>
                  </a:schemeClr>
                </a:solidFill>
              </a:rPr>
              <a:t>number of viewers</a:t>
            </a:r>
            <a:r>
              <a:rPr lang="en-US" sz="1600" dirty="0" smtClean="0"/>
              <a:t>.</a:t>
            </a:r>
          </a:p>
          <a:p>
            <a:pPr algn="just">
              <a:lnSpc>
                <a:spcPct val="125000"/>
              </a:lnSpc>
              <a:spcBef>
                <a:spcPts val="1200"/>
              </a:spcBef>
              <a:defRPr/>
            </a:pPr>
            <a:r>
              <a:rPr lang="en-US" sz="1800" b="1" dirty="0" smtClean="0">
                <a:solidFill>
                  <a:srgbClr val="0000CC"/>
                </a:solidFill>
              </a:rPr>
              <a:t>Digital</a:t>
            </a:r>
            <a:endParaRPr lang="en-US" sz="1800" b="1" dirty="0">
              <a:solidFill>
                <a:srgbClr val="0000CC"/>
              </a:solidFill>
            </a:endParaRPr>
          </a:p>
          <a:p>
            <a:pPr lvl="1" algn="just">
              <a:lnSpc>
                <a:spcPct val="125000"/>
              </a:lnSpc>
              <a:spcBef>
                <a:spcPts val="1200"/>
              </a:spcBef>
              <a:defRPr/>
            </a:pPr>
            <a:r>
              <a:rPr lang="en-US" sz="1600" dirty="0" smtClean="0"/>
              <a:t>Display advertisements include ads served via website and mobile.</a:t>
            </a:r>
          </a:p>
          <a:p>
            <a:pPr lvl="1" algn="just">
              <a:lnSpc>
                <a:spcPct val="125000"/>
              </a:lnSpc>
              <a:spcBef>
                <a:spcPts val="1200"/>
              </a:spcBef>
              <a:defRPr/>
            </a:pPr>
            <a:r>
              <a:rPr lang="en-US" sz="1600" dirty="0" smtClean="0"/>
              <a:t>The metric for measuring the reach in digital is </a:t>
            </a:r>
            <a:r>
              <a:rPr lang="en-US" sz="1600" b="1" dirty="0" smtClean="0">
                <a:solidFill>
                  <a:schemeClr val="accent6">
                    <a:lumMod val="75000"/>
                  </a:schemeClr>
                </a:solidFill>
              </a:rPr>
              <a:t>unique users</a:t>
            </a:r>
            <a:r>
              <a:rPr lang="en-US" sz="1600" dirty="0" smtClean="0"/>
              <a:t> and </a:t>
            </a:r>
            <a:r>
              <a:rPr lang="en-US" sz="1600" b="1" dirty="0" smtClean="0">
                <a:solidFill>
                  <a:schemeClr val="accent6">
                    <a:lumMod val="75000"/>
                  </a:schemeClr>
                </a:solidFill>
              </a:rPr>
              <a:t>page views</a:t>
            </a:r>
            <a:r>
              <a:rPr lang="en-US" sz="1600" dirty="0" smtClean="0"/>
              <a:t>.</a:t>
            </a:r>
          </a:p>
        </p:txBody>
      </p:sp>
    </p:spTree>
    <p:extLst>
      <p:ext uri="{BB962C8B-B14F-4D97-AF65-F5344CB8AC3E}">
        <p14:creationId xmlns:p14="http://schemas.microsoft.com/office/powerpoint/2010/main" val="3126502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Ads: Overlay Ads</a:t>
            </a:r>
            <a:endParaRPr lang="en-US" sz="2900" dirty="0"/>
          </a:p>
        </p:txBody>
      </p:sp>
      <p:sp>
        <p:nvSpPr>
          <p:cNvPr id="3" name="Content Placeholder 2"/>
          <p:cNvSpPr>
            <a:spLocks noGrp="1"/>
          </p:cNvSpPr>
          <p:nvPr>
            <p:ph idx="1"/>
          </p:nvPr>
        </p:nvSpPr>
        <p:spPr>
          <a:xfrm>
            <a:off x="97972" y="647700"/>
            <a:ext cx="3200399" cy="4239986"/>
          </a:xfrm>
        </p:spPr>
        <p:txBody>
          <a:bodyPr/>
          <a:lstStyle/>
          <a:p>
            <a:pPr algn="just">
              <a:lnSpc>
                <a:spcPct val="125000"/>
              </a:lnSpc>
              <a:spcBef>
                <a:spcPts val="1500"/>
              </a:spcBef>
              <a:defRPr/>
            </a:pPr>
            <a:r>
              <a:rPr lang="en-US" sz="1800" dirty="0" smtClean="0"/>
              <a:t>An overlay ad appears in a rectangular format in the bottom 20% of the video.</a:t>
            </a:r>
          </a:p>
          <a:p>
            <a:pPr lvl="1" algn="just">
              <a:lnSpc>
                <a:spcPct val="125000"/>
              </a:lnSpc>
              <a:spcBef>
                <a:spcPts val="1500"/>
              </a:spcBef>
              <a:defRPr/>
            </a:pPr>
            <a:r>
              <a:rPr lang="en-US" sz="1600" dirty="0" smtClean="0">
                <a:solidFill>
                  <a:srgbClr val="0000CC"/>
                </a:solidFill>
              </a:rPr>
              <a:t>This ad format is not available on mobile device.</a:t>
            </a:r>
          </a:p>
          <a:p>
            <a:pPr lvl="1" algn="just">
              <a:lnSpc>
                <a:spcPct val="125000"/>
              </a:lnSpc>
              <a:spcBef>
                <a:spcPts val="1500"/>
              </a:spcBef>
              <a:defRPr/>
            </a:pPr>
            <a:r>
              <a:rPr lang="en-US" sz="1600" dirty="0" smtClean="0">
                <a:solidFill>
                  <a:srgbClr val="0000CC"/>
                </a:solidFill>
              </a:rPr>
              <a:t>These ads can be purchased only in the CPC model. </a:t>
            </a:r>
          </a:p>
          <a:p>
            <a:pPr lvl="1" algn="just">
              <a:lnSpc>
                <a:spcPct val="125000"/>
              </a:lnSpc>
              <a:spcBef>
                <a:spcPts val="1500"/>
              </a:spcBef>
              <a:defRPr/>
            </a:pPr>
            <a:r>
              <a:rPr lang="en-US" sz="1600" dirty="0" smtClean="0">
                <a:solidFill>
                  <a:srgbClr val="FF0000"/>
                </a:solidFill>
              </a:rPr>
              <a:t>Viewers can dismiss the ad any time.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481" y="822156"/>
            <a:ext cx="5253455" cy="29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7418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Ads: Skippable Video Ads</a:t>
            </a:r>
            <a:endParaRPr lang="en-US" sz="2900" dirty="0"/>
          </a:p>
        </p:txBody>
      </p:sp>
      <p:sp>
        <p:nvSpPr>
          <p:cNvPr id="3" name="Content Placeholder 2"/>
          <p:cNvSpPr>
            <a:spLocks noGrp="1"/>
          </p:cNvSpPr>
          <p:nvPr>
            <p:ph idx="1"/>
          </p:nvPr>
        </p:nvSpPr>
        <p:spPr>
          <a:xfrm>
            <a:off x="97971" y="647700"/>
            <a:ext cx="4114799" cy="4239986"/>
          </a:xfrm>
        </p:spPr>
        <p:txBody>
          <a:bodyPr/>
          <a:lstStyle/>
          <a:p>
            <a:pPr algn="just">
              <a:lnSpc>
                <a:spcPct val="125000"/>
              </a:lnSpc>
              <a:spcBef>
                <a:spcPts val="1500"/>
              </a:spcBef>
              <a:defRPr/>
            </a:pPr>
            <a:r>
              <a:rPr lang="en-US" sz="1800" dirty="0"/>
              <a:t>Skippable </a:t>
            </a:r>
            <a:r>
              <a:rPr lang="en-US" sz="1800" dirty="0" smtClean="0"/>
              <a:t>video ad is the most popular advertising format on YouTube.</a:t>
            </a:r>
          </a:p>
          <a:p>
            <a:pPr lvl="1" algn="just">
              <a:lnSpc>
                <a:spcPct val="125000"/>
              </a:lnSpc>
              <a:spcBef>
                <a:spcPts val="1500"/>
              </a:spcBef>
              <a:defRPr/>
            </a:pPr>
            <a:r>
              <a:rPr lang="en-US" sz="1600" dirty="0" smtClean="0">
                <a:solidFill>
                  <a:srgbClr val="0000CC"/>
                </a:solidFill>
              </a:rPr>
              <a:t>Viewers can skip the ad after watching it for 5 seconds.</a:t>
            </a:r>
          </a:p>
          <a:p>
            <a:pPr lvl="1" algn="just">
              <a:lnSpc>
                <a:spcPct val="125000"/>
              </a:lnSpc>
              <a:spcBef>
                <a:spcPts val="1500"/>
              </a:spcBef>
              <a:defRPr/>
            </a:pPr>
            <a:r>
              <a:rPr lang="en-US" sz="1600" dirty="0" smtClean="0">
                <a:solidFill>
                  <a:srgbClr val="0000CC"/>
                </a:solidFill>
              </a:rPr>
              <a:t>This ad format is available on desktop and mobile devices.</a:t>
            </a:r>
          </a:p>
          <a:p>
            <a:pPr lvl="1" algn="just">
              <a:lnSpc>
                <a:spcPct val="125000"/>
              </a:lnSpc>
              <a:spcBef>
                <a:spcPts val="1500"/>
              </a:spcBef>
              <a:defRPr/>
            </a:pPr>
            <a:r>
              <a:rPr lang="en-US" sz="1600" dirty="0" smtClean="0">
                <a:solidFill>
                  <a:srgbClr val="0000CC"/>
                </a:solidFill>
              </a:rPr>
              <a:t>It has a very unique buying model wherein </a:t>
            </a:r>
            <a:r>
              <a:rPr lang="en-US" sz="1600" dirty="0" smtClean="0">
                <a:solidFill>
                  <a:srgbClr val="FF0000"/>
                </a:solidFill>
              </a:rPr>
              <a:t>the publisher is paid only when a user watches 30 seconds of video or till the end of video – whichever comes first. </a:t>
            </a:r>
          </a:p>
        </p:txBody>
      </p:sp>
      <p:pic>
        <p:nvPicPr>
          <p:cNvPr id="4098" name="Picture 2" descr="https://lh6.googleusercontent.com/QjT_1s7-t7XCO-V0D8cbjgWcAGxkXcc4b-DW8ZESBv52qsm0OtEuOKrDGd7DsxDl-GCVuN5VLTb725Lz_6nFFh-AcJ8Mxt0ykH2Hbx4YBnpMlFWaZjSfV-iEWmzGfLEIj61Xn9f7"/>
          <p:cNvPicPr>
            <a:picLocks noChangeAspect="1" noChangeArrowheads="1"/>
          </p:cNvPicPr>
          <p:nvPr/>
        </p:nvPicPr>
        <p:blipFill rotWithShape="1">
          <a:blip r:embed="rId2">
            <a:extLst>
              <a:ext uri="{28A0092B-C50C-407E-A947-70E740481C1C}">
                <a14:useLocalDpi xmlns:a14="http://schemas.microsoft.com/office/drawing/2010/main" val="0"/>
              </a:ext>
            </a:extLst>
          </a:blip>
          <a:srcRect t="10016" r="32845" b="14635"/>
          <a:stretch/>
        </p:blipFill>
        <p:spPr bwMode="auto">
          <a:xfrm>
            <a:off x="4312373" y="767640"/>
            <a:ext cx="4702652" cy="263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32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Ads: Non-Skippable Video Ads</a:t>
            </a:r>
            <a:endParaRPr lang="en-US" sz="2900" dirty="0"/>
          </a:p>
        </p:txBody>
      </p:sp>
      <p:sp>
        <p:nvSpPr>
          <p:cNvPr id="3" name="Content Placeholder 2"/>
          <p:cNvSpPr>
            <a:spLocks noGrp="1"/>
          </p:cNvSpPr>
          <p:nvPr>
            <p:ph idx="1"/>
          </p:nvPr>
        </p:nvSpPr>
        <p:spPr>
          <a:xfrm>
            <a:off x="97971" y="647700"/>
            <a:ext cx="3788229" cy="4239986"/>
          </a:xfrm>
        </p:spPr>
        <p:txBody>
          <a:bodyPr/>
          <a:lstStyle/>
          <a:p>
            <a:pPr algn="just">
              <a:lnSpc>
                <a:spcPct val="125000"/>
              </a:lnSpc>
              <a:spcBef>
                <a:spcPts val="1500"/>
              </a:spcBef>
              <a:defRPr/>
            </a:pPr>
            <a:r>
              <a:rPr lang="en-US" sz="1800" dirty="0" smtClean="0"/>
              <a:t>Non-</a:t>
            </a:r>
            <a:r>
              <a:rPr lang="en-US" sz="1800" dirty="0" err="1" smtClean="0"/>
              <a:t>skippable</a:t>
            </a:r>
            <a:r>
              <a:rPr lang="en-US" sz="1800" dirty="0" smtClean="0"/>
              <a:t> video ads are 15-20 seconds long video ads which can be inserted before, during or after the YouTube video.</a:t>
            </a:r>
          </a:p>
          <a:p>
            <a:pPr lvl="1" algn="just">
              <a:lnSpc>
                <a:spcPct val="125000"/>
              </a:lnSpc>
              <a:spcBef>
                <a:spcPts val="1500"/>
              </a:spcBef>
              <a:defRPr/>
            </a:pPr>
            <a:r>
              <a:rPr lang="en-US" sz="1600" dirty="0" smtClean="0">
                <a:solidFill>
                  <a:srgbClr val="0000CC"/>
                </a:solidFill>
              </a:rPr>
              <a:t>As per the name, viewers can not skip the ad.</a:t>
            </a:r>
          </a:p>
          <a:p>
            <a:pPr lvl="1" algn="just">
              <a:lnSpc>
                <a:spcPct val="125000"/>
              </a:lnSpc>
              <a:spcBef>
                <a:spcPts val="1500"/>
              </a:spcBef>
              <a:defRPr/>
            </a:pPr>
            <a:r>
              <a:rPr lang="en-US" sz="1600" dirty="0" smtClean="0">
                <a:solidFill>
                  <a:srgbClr val="0000CC"/>
                </a:solidFill>
              </a:rPr>
              <a:t>This ad format is available on desktop and mobile devices.</a:t>
            </a:r>
          </a:p>
          <a:p>
            <a:pPr lvl="1" algn="just">
              <a:lnSpc>
                <a:spcPct val="125000"/>
              </a:lnSpc>
              <a:spcBef>
                <a:spcPts val="1500"/>
              </a:spcBef>
              <a:defRPr/>
            </a:pPr>
            <a:r>
              <a:rPr lang="en-US" sz="1600" dirty="0" smtClean="0">
                <a:solidFill>
                  <a:srgbClr val="0000CC"/>
                </a:solidFill>
              </a:rPr>
              <a:t>For these ads, </a:t>
            </a:r>
            <a:r>
              <a:rPr lang="en-US" sz="1600" dirty="0" smtClean="0">
                <a:solidFill>
                  <a:srgbClr val="FF0000"/>
                </a:solidFill>
              </a:rPr>
              <a:t>the publisher is paid only when a user fully watches the ad. </a:t>
            </a:r>
          </a:p>
        </p:txBody>
      </p:sp>
      <p:pic>
        <p:nvPicPr>
          <p:cNvPr id="3074" name="Picture 2" descr="https://www.seerinteractive.com/wp-content/uploads/2019/02/YouT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112" y="825383"/>
            <a:ext cx="4804288" cy="268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141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YouTube Ads: </a:t>
            </a:r>
            <a:r>
              <a:rPr lang="en-US" sz="2900" dirty="0" smtClean="0">
                <a:cs typeface="Times New Roman" pitchFamily="18" charset="0"/>
              </a:rPr>
              <a:t>Mid-Roll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t>Mid-roll ads are available for YouTube videos over 15 minutes.</a:t>
            </a:r>
          </a:p>
          <a:p>
            <a:pPr algn="just">
              <a:lnSpc>
                <a:spcPct val="125000"/>
              </a:lnSpc>
              <a:spcBef>
                <a:spcPts val="1200"/>
              </a:spcBef>
              <a:defRPr/>
            </a:pPr>
            <a:r>
              <a:rPr lang="en-US" sz="1800" dirty="0" smtClean="0"/>
              <a:t>These ads are spaced between the video, similar to TV commercials.</a:t>
            </a:r>
          </a:p>
          <a:p>
            <a:pPr lvl="1" algn="just">
              <a:lnSpc>
                <a:spcPct val="125000"/>
              </a:lnSpc>
              <a:spcBef>
                <a:spcPts val="1200"/>
              </a:spcBef>
              <a:defRPr/>
            </a:pPr>
            <a:r>
              <a:rPr lang="en-US" sz="1600" dirty="0" smtClean="0">
                <a:solidFill>
                  <a:srgbClr val="0000CC"/>
                </a:solidFill>
              </a:rPr>
              <a:t>For better viewing experience, publishers can choose to place their ads at natural pauses between the scenes.</a:t>
            </a:r>
          </a:p>
          <a:p>
            <a:pPr lvl="1" algn="just">
              <a:lnSpc>
                <a:spcPct val="125000"/>
              </a:lnSpc>
              <a:spcBef>
                <a:spcPts val="1200"/>
              </a:spcBef>
              <a:defRPr/>
            </a:pPr>
            <a:r>
              <a:rPr lang="en-US" sz="1600" dirty="0" smtClean="0">
                <a:solidFill>
                  <a:srgbClr val="FF0000"/>
                </a:solidFill>
              </a:rPr>
              <a:t>These ads could be skippable or non-skippable ads, and the pricing model is as per the chosen format (skippable or non-skippable).</a:t>
            </a:r>
          </a:p>
          <a:p>
            <a:pPr lvl="1" algn="just">
              <a:lnSpc>
                <a:spcPct val="125000"/>
              </a:lnSpc>
              <a:spcBef>
                <a:spcPts val="1200"/>
              </a:spcBef>
              <a:defRPr/>
            </a:pPr>
            <a:r>
              <a:rPr lang="en-US" sz="1600" dirty="0" smtClean="0"/>
              <a:t>These ads are available </a:t>
            </a:r>
            <a:r>
              <a:rPr lang="en-US" sz="1600" dirty="0"/>
              <a:t>for </a:t>
            </a:r>
            <a:r>
              <a:rPr lang="en-US" sz="1600" dirty="0" smtClean="0"/>
              <a:t>desktop </a:t>
            </a:r>
            <a:r>
              <a:rPr lang="en-US" sz="1600" dirty="0"/>
              <a:t>and mobile </a:t>
            </a:r>
            <a:r>
              <a:rPr lang="en-US" sz="1600" dirty="0" smtClean="0"/>
              <a:t>devices.</a:t>
            </a:r>
            <a:endParaRPr lang="en-US" sz="1800" dirty="0" smtClean="0"/>
          </a:p>
        </p:txBody>
      </p:sp>
    </p:spTree>
    <p:extLst>
      <p:ext uri="{BB962C8B-B14F-4D97-AF65-F5344CB8AC3E}">
        <p14:creationId xmlns:p14="http://schemas.microsoft.com/office/powerpoint/2010/main" val="13456690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YouTube Ads: </a:t>
            </a:r>
            <a:r>
              <a:rPr lang="en-US" sz="2900" dirty="0" smtClean="0">
                <a:cs typeface="Times New Roman" pitchFamily="18" charset="0"/>
              </a:rPr>
              <a:t>Bumper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a:solidFill>
                  <a:srgbClr val="0000CC"/>
                </a:solidFill>
              </a:rPr>
              <a:t>Bumper ads are six-second, non-skippable video ads that play right before an actual video</a:t>
            </a:r>
            <a:r>
              <a:rPr lang="en-US" sz="1800" dirty="0" smtClean="0">
                <a:solidFill>
                  <a:srgbClr val="0000CC"/>
                </a:solidFill>
              </a:rPr>
              <a:t>.</a:t>
            </a:r>
          </a:p>
          <a:p>
            <a:pPr lvl="1" algn="just">
              <a:lnSpc>
                <a:spcPct val="125000"/>
              </a:lnSpc>
              <a:spcBef>
                <a:spcPts val="1200"/>
              </a:spcBef>
              <a:defRPr/>
            </a:pPr>
            <a:r>
              <a:rPr lang="en-US" sz="1600" dirty="0"/>
              <a:t>These ads are perfect for anyone who has a simple message to get across and doesn’t need the full production of a minutes-long video</a:t>
            </a:r>
            <a:r>
              <a:rPr lang="en-US" sz="1600" dirty="0" smtClean="0"/>
              <a:t>.</a:t>
            </a:r>
          </a:p>
          <a:p>
            <a:pPr lvl="1" algn="just">
              <a:lnSpc>
                <a:spcPct val="125000"/>
              </a:lnSpc>
              <a:spcBef>
                <a:spcPts val="1200"/>
              </a:spcBef>
              <a:defRPr/>
            </a:pPr>
            <a:r>
              <a:rPr lang="en-US" sz="1600" dirty="0" smtClean="0"/>
              <a:t>These </a:t>
            </a:r>
            <a:r>
              <a:rPr lang="en-US" sz="1600" dirty="0"/>
              <a:t>ads are a great spot for any awareness efforts like promoting an event, or driving brand reach and frequency.</a:t>
            </a:r>
          </a:p>
          <a:p>
            <a:pPr lvl="1" algn="just">
              <a:lnSpc>
                <a:spcPct val="125000"/>
              </a:lnSpc>
              <a:spcBef>
                <a:spcPts val="1200"/>
              </a:spcBef>
              <a:defRPr/>
            </a:pPr>
            <a:r>
              <a:rPr lang="en-US" sz="1600" dirty="0" smtClean="0">
                <a:solidFill>
                  <a:srgbClr val="FF0000"/>
                </a:solidFill>
              </a:rPr>
              <a:t>Similar to non-skippable ads, the publisher is paid only when the user fully watches the ad.</a:t>
            </a:r>
            <a:endParaRPr lang="en-US" sz="1800" dirty="0" smtClean="0"/>
          </a:p>
        </p:txBody>
      </p:sp>
    </p:spTree>
    <p:extLst>
      <p:ext uri="{BB962C8B-B14F-4D97-AF65-F5344CB8AC3E}">
        <p14:creationId xmlns:p14="http://schemas.microsoft.com/office/powerpoint/2010/main" val="2774961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YouTube Ads: Discovery Ads</a:t>
            </a:r>
            <a:endParaRPr lang="en-US" sz="2900" dirty="0"/>
          </a:p>
        </p:txBody>
      </p:sp>
      <p:sp>
        <p:nvSpPr>
          <p:cNvPr id="3" name="Content Placeholder 2"/>
          <p:cNvSpPr>
            <a:spLocks noGrp="1"/>
          </p:cNvSpPr>
          <p:nvPr>
            <p:ph idx="1"/>
          </p:nvPr>
        </p:nvSpPr>
        <p:spPr>
          <a:xfrm>
            <a:off x="97971" y="647700"/>
            <a:ext cx="4767941" cy="4239986"/>
          </a:xfrm>
        </p:spPr>
        <p:txBody>
          <a:bodyPr/>
          <a:lstStyle/>
          <a:p>
            <a:pPr algn="just">
              <a:lnSpc>
                <a:spcPct val="125000"/>
              </a:lnSpc>
              <a:spcBef>
                <a:spcPts val="1500"/>
              </a:spcBef>
              <a:defRPr/>
            </a:pPr>
            <a:r>
              <a:rPr lang="en-US" sz="1800" dirty="0" smtClean="0"/>
              <a:t>These ads are similar </a:t>
            </a:r>
            <a:r>
              <a:rPr lang="en-US" sz="1800" dirty="0"/>
              <a:t>to Google search ads, appearing amongst search </a:t>
            </a:r>
            <a:r>
              <a:rPr lang="en-US" sz="1800" dirty="0" smtClean="0"/>
              <a:t>results.</a:t>
            </a:r>
          </a:p>
          <a:p>
            <a:pPr lvl="1" algn="just">
              <a:lnSpc>
                <a:spcPct val="125000"/>
              </a:lnSpc>
              <a:spcBef>
                <a:spcPts val="900"/>
              </a:spcBef>
              <a:defRPr/>
            </a:pPr>
            <a:r>
              <a:rPr lang="en-US" sz="1600" dirty="0" smtClean="0">
                <a:solidFill>
                  <a:srgbClr val="0000CC"/>
                </a:solidFill>
              </a:rPr>
              <a:t>These ads </a:t>
            </a:r>
            <a:r>
              <a:rPr lang="en-US" sz="1600" dirty="0">
                <a:solidFill>
                  <a:srgbClr val="0000CC"/>
                </a:solidFill>
              </a:rPr>
              <a:t>are composed of a thumbnail image and three lines of text</a:t>
            </a:r>
            <a:r>
              <a:rPr lang="en-US" sz="1600" dirty="0" smtClean="0">
                <a:solidFill>
                  <a:srgbClr val="0000CC"/>
                </a:solidFill>
              </a:rPr>
              <a:t>.</a:t>
            </a:r>
          </a:p>
          <a:p>
            <a:pPr lvl="1" algn="just">
              <a:lnSpc>
                <a:spcPct val="125000"/>
              </a:lnSpc>
              <a:spcBef>
                <a:spcPts val="900"/>
              </a:spcBef>
              <a:defRPr/>
            </a:pPr>
            <a:r>
              <a:rPr lang="en-US" sz="1600" dirty="0" smtClean="0">
                <a:solidFill>
                  <a:srgbClr val="00B050"/>
                </a:solidFill>
              </a:rPr>
              <a:t>Skippable and Discovery ads that come in the search results are called </a:t>
            </a:r>
            <a:r>
              <a:rPr lang="en-US" sz="1600" b="1" u="sng" dirty="0" smtClean="0">
                <a:solidFill>
                  <a:srgbClr val="00B050"/>
                </a:solidFill>
              </a:rPr>
              <a:t>TrueView ads</a:t>
            </a:r>
            <a:r>
              <a:rPr lang="en-US" sz="1600" b="1" dirty="0" smtClean="0">
                <a:solidFill>
                  <a:srgbClr val="00B050"/>
                </a:solidFill>
              </a:rPr>
              <a:t> </a:t>
            </a:r>
            <a:r>
              <a:rPr lang="en-US" sz="1600" dirty="0" smtClean="0">
                <a:solidFill>
                  <a:srgbClr val="00B050"/>
                </a:solidFill>
              </a:rPr>
              <a:t>as users choose to see the ad by their own choice.</a:t>
            </a:r>
          </a:p>
          <a:p>
            <a:pPr lvl="1" algn="just">
              <a:lnSpc>
                <a:spcPct val="125000"/>
              </a:lnSpc>
              <a:spcBef>
                <a:spcPts val="900"/>
              </a:spcBef>
              <a:defRPr/>
            </a:pPr>
            <a:r>
              <a:rPr lang="en-US" sz="1600" dirty="0" smtClean="0">
                <a:solidFill>
                  <a:srgbClr val="FFC000"/>
                </a:solidFill>
              </a:rPr>
              <a:t>TrueView </a:t>
            </a:r>
            <a:r>
              <a:rPr lang="en-US" sz="1600" dirty="0">
                <a:solidFill>
                  <a:srgbClr val="FFC000"/>
                </a:solidFill>
              </a:rPr>
              <a:t>ad format is available either in-​stream or video discovery ads.</a:t>
            </a:r>
          </a:p>
          <a:p>
            <a:pPr lvl="1" algn="just">
              <a:lnSpc>
                <a:spcPct val="125000"/>
              </a:lnSpc>
              <a:spcBef>
                <a:spcPts val="900"/>
              </a:spcBef>
              <a:defRPr/>
            </a:pPr>
            <a:r>
              <a:rPr lang="en-US" sz="1600" dirty="0" smtClean="0">
                <a:solidFill>
                  <a:srgbClr val="FF0000"/>
                </a:solidFill>
              </a:rPr>
              <a:t>The publisher is paid whenever a user clicks on a video thumbnail or title, and begins watching ad video.</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544" y="799894"/>
            <a:ext cx="3951517" cy="3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218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750" dirty="0" smtClean="0">
                <a:cs typeface="Times New Roman" pitchFamily="18" charset="0"/>
              </a:rPr>
              <a:t>General Guidelines for Videos Ads on YouTube</a:t>
            </a:r>
            <a:endParaRPr lang="en-US" sz="275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800" dirty="0" smtClean="0">
                <a:solidFill>
                  <a:srgbClr val="0000CC"/>
                </a:solidFill>
              </a:rPr>
              <a:t>On YouTube, users do not prefer to click and leave the site.</a:t>
            </a:r>
          </a:p>
          <a:p>
            <a:pPr lvl="1" algn="just">
              <a:lnSpc>
                <a:spcPct val="125000"/>
              </a:lnSpc>
              <a:spcBef>
                <a:spcPts val="1200"/>
              </a:spcBef>
              <a:defRPr/>
            </a:pPr>
            <a:r>
              <a:rPr lang="en-US" sz="1600" dirty="0" smtClean="0"/>
              <a:t>Therefore, we should create videos which are standalone and are effective without requiring the user to go to the landing page.</a:t>
            </a:r>
          </a:p>
          <a:p>
            <a:pPr lvl="1" algn="just">
              <a:lnSpc>
                <a:spcPct val="125000"/>
              </a:lnSpc>
              <a:spcBef>
                <a:spcPts val="1200"/>
              </a:spcBef>
              <a:defRPr/>
            </a:pPr>
            <a:r>
              <a:rPr lang="en-US" sz="1600" dirty="0" smtClean="0">
                <a:solidFill>
                  <a:srgbClr val="FF0000"/>
                </a:solidFill>
              </a:rPr>
              <a:t>The first five seconds of ad video (when the viewer can skip) should be very compelling. </a:t>
            </a:r>
          </a:p>
          <a:p>
            <a:pPr lvl="1" algn="just">
              <a:lnSpc>
                <a:spcPct val="125000"/>
              </a:lnSpc>
              <a:spcBef>
                <a:spcPts val="1200"/>
              </a:spcBef>
              <a:defRPr/>
            </a:pPr>
            <a:r>
              <a:rPr lang="en-US" sz="1600" dirty="0" smtClean="0"/>
              <a:t>The ad message should be conveyed in the first five seconds itself.</a:t>
            </a:r>
          </a:p>
          <a:p>
            <a:pPr lvl="1" algn="just">
              <a:lnSpc>
                <a:spcPct val="125000"/>
              </a:lnSpc>
              <a:spcBef>
                <a:spcPts val="1200"/>
              </a:spcBef>
              <a:defRPr/>
            </a:pPr>
            <a:r>
              <a:rPr lang="en-US" sz="1600" dirty="0" smtClean="0"/>
              <a:t>The video ad should be created especially for YouTube instead of TV commercials.</a:t>
            </a:r>
          </a:p>
          <a:p>
            <a:pPr lvl="1" algn="just">
              <a:lnSpc>
                <a:spcPct val="125000"/>
              </a:lnSpc>
              <a:spcBef>
                <a:spcPts val="1200"/>
              </a:spcBef>
              <a:defRPr/>
            </a:pPr>
            <a:r>
              <a:rPr lang="en-US" sz="1600" dirty="0" smtClean="0"/>
              <a:t>It is good idea to keep the videos short (approx. 30 seconds)</a:t>
            </a:r>
            <a:endParaRPr lang="en-US" sz="1600" dirty="0"/>
          </a:p>
        </p:txBody>
      </p:sp>
    </p:spTree>
    <p:extLst>
      <p:ext uri="{BB962C8B-B14F-4D97-AF65-F5344CB8AC3E}">
        <p14:creationId xmlns:p14="http://schemas.microsoft.com/office/powerpoint/2010/main" val="1857406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750" dirty="0" smtClean="0">
                <a:cs typeface="Times New Roman" pitchFamily="18" charset="0"/>
              </a:rPr>
              <a:t>Buying Models for YouTube Ads</a:t>
            </a:r>
            <a:endParaRPr lang="en-US" sz="2750" dirty="0"/>
          </a:p>
        </p:txBody>
      </p:sp>
      <p:sp>
        <p:nvSpPr>
          <p:cNvPr id="3" name="Content Placeholder 2"/>
          <p:cNvSpPr>
            <a:spLocks noGrp="1"/>
          </p:cNvSpPr>
          <p:nvPr>
            <p:ph idx="1"/>
          </p:nvPr>
        </p:nvSpPr>
        <p:spPr>
          <a:xfrm>
            <a:off x="206828" y="707570"/>
            <a:ext cx="8817429" cy="4180115"/>
          </a:xfrm>
        </p:spPr>
        <p:txBody>
          <a:bodyPr/>
          <a:lstStyle/>
          <a:p>
            <a:pPr algn="just">
              <a:lnSpc>
                <a:spcPct val="125000"/>
              </a:lnSpc>
              <a:spcBef>
                <a:spcPts val="1200"/>
              </a:spcBef>
              <a:defRPr/>
            </a:pPr>
            <a:r>
              <a:rPr lang="en-US" sz="1800" dirty="0" smtClean="0">
                <a:solidFill>
                  <a:srgbClr val="0000CC"/>
                </a:solidFill>
              </a:rPr>
              <a:t>Cost-Per-View (CPV)</a:t>
            </a:r>
          </a:p>
          <a:p>
            <a:pPr algn="just">
              <a:lnSpc>
                <a:spcPct val="125000"/>
              </a:lnSpc>
              <a:spcBef>
                <a:spcPts val="1200"/>
              </a:spcBef>
              <a:defRPr/>
            </a:pPr>
            <a:r>
              <a:rPr lang="en-US" sz="1800" dirty="0" smtClean="0">
                <a:solidFill>
                  <a:srgbClr val="0000CC"/>
                </a:solidFill>
              </a:rPr>
              <a:t>Cost-Per-Milli (CPM)</a:t>
            </a:r>
          </a:p>
          <a:p>
            <a:pPr algn="just">
              <a:lnSpc>
                <a:spcPct val="125000"/>
              </a:lnSpc>
              <a:spcBef>
                <a:spcPts val="1200"/>
              </a:spcBef>
              <a:defRPr/>
            </a:pPr>
            <a:r>
              <a:rPr lang="en-US" sz="1800" dirty="0" smtClean="0">
                <a:solidFill>
                  <a:srgbClr val="0000CC"/>
                </a:solidFill>
              </a:rPr>
              <a:t>Cost-Per-Day (CPD)</a:t>
            </a:r>
          </a:p>
          <a:p>
            <a:pPr algn="just">
              <a:lnSpc>
                <a:spcPct val="125000"/>
              </a:lnSpc>
              <a:spcBef>
                <a:spcPts val="1200"/>
              </a:spcBef>
              <a:defRPr/>
            </a:pPr>
            <a:r>
              <a:rPr lang="en-US" sz="1800" dirty="0" smtClean="0">
                <a:solidFill>
                  <a:srgbClr val="0000CC"/>
                </a:solidFill>
              </a:rPr>
              <a:t>Reserved Media Placements</a:t>
            </a:r>
          </a:p>
        </p:txBody>
      </p:sp>
    </p:spTree>
    <p:extLst>
      <p:ext uri="{BB962C8B-B14F-4D97-AF65-F5344CB8AC3E}">
        <p14:creationId xmlns:p14="http://schemas.microsoft.com/office/powerpoint/2010/main" val="100036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Cost-Per-View (CPV</a:t>
            </a:r>
            <a:r>
              <a:rPr lang="en-US" sz="2900" dirty="0" smtClean="0">
                <a:cs typeface="Times New Roman" pitchFamily="18" charset="0"/>
              </a:rPr>
              <a:t>)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0000CC"/>
                </a:solidFill>
              </a:rPr>
              <a:t>CPV is the amount an advertiser pay for each TrueView video view or interaction (such as clicks on call-to-action overlays).</a:t>
            </a:r>
          </a:p>
          <a:p>
            <a:pPr lvl="1" algn="just">
              <a:lnSpc>
                <a:spcPct val="125000"/>
              </a:lnSpc>
              <a:spcBef>
                <a:spcPts val="900"/>
              </a:spcBef>
              <a:defRPr/>
            </a:pPr>
            <a:r>
              <a:rPr lang="en-US" sz="1600" dirty="0" smtClean="0"/>
              <a:t>A view is considered when a viewer watches atleast 30 seconds of video ad or full view of ad if it is shorter than 30 seconds – whichever comes first.</a:t>
            </a:r>
          </a:p>
          <a:p>
            <a:pPr lvl="1" algn="just">
              <a:lnSpc>
                <a:spcPct val="125000"/>
              </a:lnSpc>
              <a:spcBef>
                <a:spcPts val="900"/>
              </a:spcBef>
              <a:defRPr/>
            </a:pPr>
            <a:r>
              <a:rPr lang="en-US" sz="1600" dirty="0" smtClean="0"/>
              <a:t>In case of TrueView in-stream video, there are two possibilities:</a:t>
            </a:r>
          </a:p>
          <a:p>
            <a:pPr lvl="2" algn="just">
              <a:lnSpc>
                <a:spcPct val="125000"/>
              </a:lnSpc>
              <a:spcBef>
                <a:spcPts val="1200"/>
              </a:spcBef>
              <a:buFont typeface="Courier New" pitchFamily="49" charset="0"/>
              <a:buChar char="o"/>
              <a:defRPr/>
            </a:pPr>
            <a:r>
              <a:rPr lang="en-US" sz="1300" dirty="0" smtClean="0">
                <a:solidFill>
                  <a:srgbClr val="7030A0"/>
                </a:solidFill>
              </a:rPr>
              <a:t>The viewer watches atleast 30 seconds or complete add if </a:t>
            </a:r>
            <a:r>
              <a:rPr lang="en-US" sz="1300" dirty="0">
                <a:solidFill>
                  <a:srgbClr val="7030A0"/>
                </a:solidFill>
              </a:rPr>
              <a:t>it is shorter than 30 seconds – whichever comes first</a:t>
            </a:r>
            <a:r>
              <a:rPr lang="en-US" sz="1300" dirty="0" smtClean="0">
                <a:solidFill>
                  <a:srgbClr val="7030A0"/>
                </a:solidFill>
              </a:rPr>
              <a:t>.</a:t>
            </a:r>
          </a:p>
          <a:p>
            <a:pPr lvl="2" algn="just">
              <a:lnSpc>
                <a:spcPct val="125000"/>
              </a:lnSpc>
              <a:spcBef>
                <a:spcPts val="1200"/>
              </a:spcBef>
              <a:buFont typeface="Courier New" pitchFamily="49" charset="0"/>
              <a:buChar char="o"/>
              <a:defRPr/>
            </a:pPr>
            <a:r>
              <a:rPr lang="en-US" sz="1300" dirty="0" smtClean="0">
                <a:solidFill>
                  <a:srgbClr val="7030A0"/>
                </a:solidFill>
              </a:rPr>
              <a:t>The viewer clicks on the ad.</a:t>
            </a:r>
          </a:p>
          <a:p>
            <a:pPr lvl="1" algn="just">
              <a:lnSpc>
                <a:spcPct val="125000"/>
              </a:lnSpc>
              <a:spcBef>
                <a:spcPts val="900"/>
              </a:spcBef>
              <a:buFont typeface="Courier New" pitchFamily="49" charset="0"/>
              <a:buChar char="o"/>
              <a:defRPr/>
            </a:pPr>
            <a:r>
              <a:rPr lang="en-US" sz="1600" dirty="0" smtClean="0">
                <a:solidFill>
                  <a:srgbClr val="FF0000"/>
                </a:solidFill>
              </a:rPr>
              <a:t>If </a:t>
            </a:r>
            <a:r>
              <a:rPr lang="en-US" sz="1600" b="1" u="sng" dirty="0" smtClean="0">
                <a:solidFill>
                  <a:srgbClr val="FF0000"/>
                </a:solidFill>
              </a:rPr>
              <a:t>maximum</a:t>
            </a:r>
            <a:r>
              <a:rPr lang="en-US" sz="1600" dirty="0" smtClean="0">
                <a:solidFill>
                  <a:srgbClr val="FF0000"/>
                </a:solidFill>
              </a:rPr>
              <a:t> CPV is </a:t>
            </a:r>
            <a:r>
              <a:rPr lang="en-US" sz="1600" dirty="0" err="1" smtClean="0">
                <a:solidFill>
                  <a:srgbClr val="FF0000"/>
                </a:solidFill>
              </a:rPr>
              <a:t>Rs</a:t>
            </a:r>
            <a:r>
              <a:rPr lang="en-US" sz="1600" dirty="0" smtClean="0">
                <a:solidFill>
                  <a:srgbClr val="FF0000"/>
                </a:solidFill>
              </a:rPr>
              <a:t>. 40, the advertiser needs to pay </a:t>
            </a:r>
            <a:r>
              <a:rPr lang="en-US" sz="1600" dirty="0" err="1" smtClean="0">
                <a:solidFill>
                  <a:srgbClr val="FF0000"/>
                </a:solidFill>
              </a:rPr>
              <a:t>Rs</a:t>
            </a:r>
            <a:r>
              <a:rPr lang="en-US" sz="1600" dirty="0" smtClean="0">
                <a:solidFill>
                  <a:srgbClr val="FF0000"/>
                </a:solidFill>
              </a:rPr>
              <a:t>. 40 for either of the above two actions, whichever occurs first.</a:t>
            </a:r>
          </a:p>
          <a:p>
            <a:pPr lvl="1" algn="just">
              <a:lnSpc>
                <a:spcPct val="125000"/>
              </a:lnSpc>
              <a:spcBef>
                <a:spcPts val="900"/>
              </a:spcBef>
              <a:buFont typeface="Courier New" pitchFamily="49" charset="0"/>
              <a:buChar char="o"/>
              <a:defRPr/>
            </a:pPr>
            <a:r>
              <a:rPr lang="en-US" sz="1600" dirty="0" smtClean="0">
                <a:solidFill>
                  <a:srgbClr val="00B050"/>
                </a:solidFill>
              </a:rPr>
              <a:t>An advertiser always does not pay the maximum CPV amount as it is a competitive bidding model.</a:t>
            </a:r>
          </a:p>
        </p:txBody>
      </p:sp>
    </p:spTree>
    <p:extLst>
      <p:ext uri="{BB962C8B-B14F-4D97-AF65-F5344CB8AC3E}">
        <p14:creationId xmlns:p14="http://schemas.microsoft.com/office/powerpoint/2010/main" val="15824574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Cost-Per-View (CPV</a:t>
            </a:r>
            <a:r>
              <a:rPr lang="en-US" sz="2900" dirty="0" smtClean="0">
                <a:cs typeface="Times New Roman" pitchFamily="18" charset="0"/>
              </a:rPr>
              <a:t>)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0000CC"/>
                </a:solidFill>
              </a:rPr>
              <a:t>In bidding model, the advertiser might often strike a deal at a lower price relative to the maximum CPV.</a:t>
            </a:r>
          </a:p>
          <a:p>
            <a:pPr lvl="1" algn="just">
              <a:lnSpc>
                <a:spcPct val="125000"/>
              </a:lnSpc>
              <a:spcBef>
                <a:spcPts val="1200"/>
              </a:spcBef>
              <a:defRPr/>
            </a:pPr>
            <a:r>
              <a:rPr lang="en-US" sz="1600" dirty="0" smtClean="0">
                <a:solidFill>
                  <a:srgbClr val="FF0000"/>
                </a:solidFill>
              </a:rPr>
              <a:t>The price at which the advertiser strike a deal is called the </a:t>
            </a:r>
            <a:r>
              <a:rPr lang="en-US" sz="1600" b="1" dirty="0" smtClean="0">
                <a:solidFill>
                  <a:srgbClr val="FF0000"/>
                </a:solidFill>
              </a:rPr>
              <a:t>actual CPV</a:t>
            </a:r>
            <a:r>
              <a:rPr lang="en-US" sz="1600" dirty="0" smtClean="0">
                <a:solidFill>
                  <a:srgbClr val="FF0000"/>
                </a:solidFill>
              </a:rPr>
              <a:t>.</a:t>
            </a:r>
          </a:p>
          <a:p>
            <a:pPr lvl="1" algn="just">
              <a:lnSpc>
                <a:spcPct val="125000"/>
              </a:lnSpc>
              <a:spcBef>
                <a:spcPts val="1200"/>
              </a:spcBef>
              <a:defRPr/>
            </a:pPr>
            <a:r>
              <a:rPr lang="en-US" sz="1600" dirty="0" smtClean="0"/>
              <a:t>The actual CPV depends on two factors: </a:t>
            </a:r>
            <a:r>
              <a:rPr lang="en-US" sz="1600" b="1" dirty="0" smtClean="0">
                <a:solidFill>
                  <a:srgbClr val="00B0F0"/>
                </a:solidFill>
              </a:rPr>
              <a:t>Quality Score</a:t>
            </a:r>
            <a:r>
              <a:rPr lang="en-US" sz="1600" dirty="0" smtClean="0"/>
              <a:t> and </a:t>
            </a:r>
            <a:r>
              <a:rPr lang="en-US" sz="1600" b="1" dirty="0" smtClean="0">
                <a:solidFill>
                  <a:srgbClr val="00B0F0"/>
                </a:solidFill>
              </a:rPr>
              <a:t>Ad Rank</a:t>
            </a:r>
            <a:r>
              <a:rPr lang="en-US" sz="1600" dirty="0" smtClean="0"/>
              <a:t>. </a:t>
            </a:r>
          </a:p>
          <a:p>
            <a:pPr lvl="1" algn="just">
              <a:lnSpc>
                <a:spcPct val="125000"/>
              </a:lnSpc>
              <a:spcBef>
                <a:spcPts val="1200"/>
              </a:spcBef>
              <a:defRPr/>
            </a:pPr>
            <a:r>
              <a:rPr lang="en-US" sz="1600" dirty="0" smtClean="0">
                <a:solidFill>
                  <a:srgbClr val="FF0000"/>
                </a:solidFill>
              </a:rPr>
              <a:t>Quality </a:t>
            </a:r>
            <a:r>
              <a:rPr lang="en-US" sz="1600" dirty="0">
                <a:solidFill>
                  <a:srgbClr val="FF0000"/>
                </a:solidFill>
              </a:rPr>
              <a:t>s</a:t>
            </a:r>
            <a:r>
              <a:rPr lang="en-US" sz="1600" dirty="0" smtClean="0">
                <a:solidFill>
                  <a:srgbClr val="FF0000"/>
                </a:solidFill>
              </a:rPr>
              <a:t>core is a measure of how relevant the ad is to a customer and includes multiple performance factors such as view rates or click rates.</a:t>
            </a:r>
          </a:p>
          <a:p>
            <a:pPr lvl="1" algn="just">
              <a:lnSpc>
                <a:spcPct val="125000"/>
              </a:lnSpc>
              <a:spcBef>
                <a:spcPts val="1200"/>
              </a:spcBef>
              <a:defRPr/>
            </a:pPr>
            <a:r>
              <a:rPr lang="en-US" sz="1600" b="1" dirty="0" smtClean="0"/>
              <a:t>Ad Rank = Max CPV × Quality Score</a:t>
            </a:r>
          </a:p>
          <a:p>
            <a:pPr lvl="1" algn="just">
              <a:lnSpc>
                <a:spcPct val="125000"/>
              </a:lnSpc>
              <a:spcBef>
                <a:spcPts val="1200"/>
              </a:spcBef>
              <a:defRPr/>
            </a:pPr>
            <a:r>
              <a:rPr lang="en-US" sz="1600" dirty="0" smtClean="0">
                <a:solidFill>
                  <a:srgbClr val="00B050"/>
                </a:solidFill>
              </a:rPr>
              <a:t>Based on the Ad Rank, all the bidders are ranked. </a:t>
            </a:r>
          </a:p>
          <a:p>
            <a:pPr lvl="1" algn="just">
              <a:lnSpc>
                <a:spcPct val="125000"/>
              </a:lnSpc>
              <a:spcBef>
                <a:spcPts val="1200"/>
              </a:spcBef>
              <a:defRPr/>
            </a:pPr>
            <a:r>
              <a:rPr lang="en-US" sz="1600" b="1" dirty="0" smtClean="0">
                <a:solidFill>
                  <a:srgbClr val="0000CC"/>
                </a:solidFill>
              </a:rPr>
              <a:t>If the quality score of ad is low, the advertiser needs to bid high. </a:t>
            </a:r>
          </a:p>
        </p:txBody>
      </p:sp>
    </p:spTree>
    <p:extLst>
      <p:ext uri="{BB962C8B-B14F-4D97-AF65-F5344CB8AC3E}">
        <p14:creationId xmlns:p14="http://schemas.microsoft.com/office/powerpoint/2010/main" val="2761019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dirty="0" smtClean="0">
                <a:cs typeface="Times New Roman" pitchFamily="18" charset="0"/>
              </a:rPr>
              <a:t>Digital Metrics</a:t>
            </a:r>
            <a:endParaRPr lang="en-US" dirty="0"/>
          </a:p>
        </p:txBody>
      </p:sp>
      <p:sp>
        <p:nvSpPr>
          <p:cNvPr id="3" name="Content Placeholder 2"/>
          <p:cNvSpPr>
            <a:spLocks noGrp="1"/>
          </p:cNvSpPr>
          <p:nvPr>
            <p:ph idx="1"/>
          </p:nvPr>
        </p:nvSpPr>
        <p:spPr>
          <a:xfrm>
            <a:off x="152402" y="647700"/>
            <a:ext cx="8871856" cy="4239986"/>
          </a:xfrm>
        </p:spPr>
        <p:txBody>
          <a:bodyPr/>
          <a:lstStyle/>
          <a:p>
            <a:pPr algn="just">
              <a:lnSpc>
                <a:spcPct val="125000"/>
              </a:lnSpc>
              <a:spcBef>
                <a:spcPts val="1200"/>
              </a:spcBef>
              <a:defRPr/>
            </a:pPr>
            <a:r>
              <a:rPr lang="en-US" sz="1800" b="1" dirty="0" smtClean="0">
                <a:solidFill>
                  <a:srgbClr val="0000CC"/>
                </a:solidFill>
              </a:rPr>
              <a:t>Ad Impressions</a:t>
            </a:r>
          </a:p>
          <a:p>
            <a:pPr lvl="1" algn="just">
              <a:lnSpc>
                <a:spcPct val="125000"/>
              </a:lnSpc>
              <a:spcBef>
                <a:spcPts val="600"/>
              </a:spcBef>
              <a:defRPr/>
            </a:pPr>
            <a:r>
              <a:rPr lang="en-US" sz="1600" dirty="0" smtClean="0"/>
              <a:t>An ad impression is recorded whenever an ad is displayed on the user’s screen through website.</a:t>
            </a:r>
          </a:p>
          <a:p>
            <a:pPr lvl="1" algn="just">
              <a:lnSpc>
                <a:spcPct val="125000"/>
              </a:lnSpc>
              <a:spcBef>
                <a:spcPts val="1800"/>
              </a:spcBef>
              <a:defRPr/>
            </a:pPr>
            <a:r>
              <a:rPr lang="en-US" sz="1600" dirty="0" smtClean="0">
                <a:solidFill>
                  <a:srgbClr val="FF0000"/>
                </a:solidFill>
              </a:rPr>
              <a:t>It is simply the number of times an ad is displayed.</a:t>
            </a:r>
          </a:p>
          <a:p>
            <a:pPr lvl="1" algn="just">
              <a:lnSpc>
                <a:spcPct val="125000"/>
              </a:lnSpc>
              <a:spcBef>
                <a:spcPts val="1800"/>
              </a:spcBef>
              <a:defRPr/>
            </a:pPr>
            <a:r>
              <a:rPr lang="en-US" sz="1600" b="1" dirty="0" smtClean="0">
                <a:solidFill>
                  <a:srgbClr val="00B050"/>
                </a:solidFill>
              </a:rPr>
              <a:t>Example</a:t>
            </a:r>
            <a:r>
              <a:rPr lang="en-US" sz="1600" dirty="0" smtClean="0">
                <a:solidFill>
                  <a:srgbClr val="00B050"/>
                </a:solidFill>
              </a:rPr>
              <a:t>:</a:t>
            </a:r>
            <a:r>
              <a:rPr lang="en-US" sz="1600" dirty="0" smtClean="0"/>
              <a:t> If we visit a website and an ad loads, it is considered one ad impression for the website. Suppose, four ads of different companies are shown then this leads to four ad impressions for the publisher’s website and one ad impression for each advertiser.</a:t>
            </a:r>
          </a:p>
          <a:p>
            <a:pPr lvl="1" algn="just">
              <a:lnSpc>
                <a:spcPct val="125000"/>
              </a:lnSpc>
              <a:spcBef>
                <a:spcPts val="1800"/>
              </a:spcBef>
              <a:defRPr/>
            </a:pPr>
            <a:r>
              <a:rPr lang="en-US" sz="1600" dirty="0" smtClean="0"/>
              <a:t>Display ads are run on many digital media platforms such as Facebook, LinkedIn, Twitter and Search Engines.</a:t>
            </a:r>
            <a:endParaRPr lang="en-US" sz="1600" dirty="0" smtClean="0">
              <a:solidFill>
                <a:srgbClr val="0070C0"/>
              </a:solidFill>
            </a:endParaRPr>
          </a:p>
          <a:p>
            <a:pPr lvl="1" algn="just">
              <a:lnSpc>
                <a:spcPct val="125000"/>
              </a:lnSpc>
              <a:spcBef>
                <a:spcPts val="1200"/>
              </a:spcBef>
              <a:defRPr/>
            </a:pPr>
            <a:endParaRPr lang="en-US" sz="1600" dirty="0" smtClean="0">
              <a:solidFill>
                <a:srgbClr val="0070C0"/>
              </a:solidFill>
            </a:endParaRPr>
          </a:p>
          <a:p>
            <a:pPr lvl="1" algn="just">
              <a:lnSpc>
                <a:spcPct val="125000"/>
              </a:lnSpc>
              <a:spcBef>
                <a:spcPts val="1200"/>
              </a:spcBef>
              <a:defRPr/>
            </a:pPr>
            <a:endParaRPr lang="en-US" sz="1600" dirty="0" smtClean="0"/>
          </a:p>
        </p:txBody>
      </p:sp>
    </p:spTree>
    <p:extLst>
      <p:ext uri="{BB962C8B-B14F-4D97-AF65-F5344CB8AC3E}">
        <p14:creationId xmlns:p14="http://schemas.microsoft.com/office/powerpoint/2010/main" val="1912295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Cost-Per-Milli </a:t>
            </a:r>
            <a:r>
              <a:rPr lang="en-US" sz="2900" dirty="0">
                <a:cs typeface="Times New Roman" pitchFamily="18" charset="0"/>
              </a:rPr>
              <a:t>(</a:t>
            </a:r>
            <a:r>
              <a:rPr lang="en-US" sz="2900" dirty="0" smtClean="0">
                <a:cs typeface="Times New Roman" pitchFamily="18" charset="0"/>
              </a:rPr>
              <a:t>CPM)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0000CC"/>
                </a:solidFill>
              </a:rPr>
              <a:t>In a CPM campaign, an advertiser is billed for every 1000 impressions. </a:t>
            </a:r>
          </a:p>
          <a:p>
            <a:pPr algn="just">
              <a:lnSpc>
                <a:spcPct val="125000"/>
              </a:lnSpc>
              <a:spcBef>
                <a:spcPts val="1200"/>
              </a:spcBef>
              <a:defRPr/>
            </a:pPr>
            <a:r>
              <a:rPr lang="en-US" sz="1800" dirty="0" smtClean="0"/>
              <a:t>Following ad formats fall under this model:</a:t>
            </a:r>
          </a:p>
          <a:p>
            <a:pPr lvl="1" algn="just">
              <a:lnSpc>
                <a:spcPct val="125000"/>
              </a:lnSpc>
              <a:spcBef>
                <a:spcPts val="1200"/>
              </a:spcBef>
              <a:defRPr/>
            </a:pPr>
            <a:r>
              <a:rPr lang="en-US" sz="1700" dirty="0" smtClean="0">
                <a:solidFill>
                  <a:srgbClr val="FF0000"/>
                </a:solidFill>
              </a:rPr>
              <a:t>Non-skippable Video Ads </a:t>
            </a:r>
          </a:p>
          <a:p>
            <a:pPr lvl="1" algn="just">
              <a:lnSpc>
                <a:spcPct val="125000"/>
              </a:lnSpc>
              <a:spcBef>
                <a:spcPts val="1200"/>
              </a:spcBef>
              <a:defRPr/>
            </a:pPr>
            <a:r>
              <a:rPr lang="en-US" sz="1700" dirty="0" smtClean="0">
                <a:solidFill>
                  <a:srgbClr val="FF0000"/>
                </a:solidFill>
              </a:rPr>
              <a:t>Skippable Video Ads</a:t>
            </a:r>
          </a:p>
          <a:p>
            <a:pPr lvl="2" algn="just">
              <a:lnSpc>
                <a:spcPct val="125000"/>
              </a:lnSpc>
              <a:spcBef>
                <a:spcPts val="600"/>
              </a:spcBef>
              <a:buFont typeface="Courier New" pitchFamily="49" charset="0"/>
              <a:buChar char="o"/>
              <a:defRPr/>
            </a:pPr>
            <a:r>
              <a:rPr lang="en-US" sz="1600" dirty="0" smtClean="0">
                <a:solidFill>
                  <a:schemeClr val="tx1"/>
                </a:solidFill>
              </a:rPr>
              <a:t>The ad can be upto 60 seconds long and the viewer is allowed to skip the ad after 5 seconds.</a:t>
            </a:r>
          </a:p>
          <a:p>
            <a:pPr lvl="2" algn="just">
              <a:lnSpc>
                <a:spcPct val="125000"/>
              </a:lnSpc>
              <a:spcBef>
                <a:spcPts val="600"/>
              </a:spcBef>
              <a:buFont typeface="Courier New" pitchFamily="49" charset="0"/>
              <a:buChar char="o"/>
              <a:defRPr/>
            </a:pPr>
            <a:r>
              <a:rPr lang="en-US" sz="1600" dirty="0" smtClean="0">
                <a:solidFill>
                  <a:schemeClr val="tx1"/>
                </a:solidFill>
              </a:rPr>
              <a:t>Impression is recorded irrespective of the user skipping the video.</a:t>
            </a:r>
            <a:endParaRPr lang="en-US" sz="1600" dirty="0">
              <a:solidFill>
                <a:schemeClr val="tx1"/>
              </a:solidFill>
            </a:endParaRPr>
          </a:p>
        </p:txBody>
      </p:sp>
    </p:spTree>
    <p:extLst>
      <p:ext uri="{BB962C8B-B14F-4D97-AF65-F5344CB8AC3E}">
        <p14:creationId xmlns:p14="http://schemas.microsoft.com/office/powerpoint/2010/main" val="30615100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Cost-Per-Day </a:t>
            </a:r>
            <a:r>
              <a:rPr lang="en-US" sz="2900" dirty="0">
                <a:cs typeface="Times New Roman" pitchFamily="18" charset="0"/>
              </a:rPr>
              <a:t>(</a:t>
            </a:r>
            <a:r>
              <a:rPr lang="en-US" sz="2900" dirty="0" smtClean="0">
                <a:cs typeface="Times New Roman" pitchFamily="18" charset="0"/>
              </a:rPr>
              <a:t>CPD)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0000CC"/>
                </a:solidFill>
              </a:rPr>
              <a:t>The CPD is the amount charged to publish the ad for an entire day.</a:t>
            </a:r>
          </a:p>
          <a:p>
            <a:pPr algn="just">
              <a:lnSpc>
                <a:spcPct val="125000"/>
              </a:lnSpc>
              <a:spcBef>
                <a:spcPts val="1200"/>
              </a:spcBef>
              <a:defRPr/>
            </a:pPr>
            <a:r>
              <a:rPr lang="en-US" sz="1800" dirty="0"/>
              <a:t>Following ad formats fall under this model:</a:t>
            </a:r>
          </a:p>
          <a:p>
            <a:pPr lvl="1" algn="just">
              <a:lnSpc>
                <a:spcPct val="125000"/>
              </a:lnSpc>
              <a:spcBef>
                <a:spcPts val="1200"/>
              </a:spcBef>
              <a:defRPr/>
            </a:pPr>
            <a:r>
              <a:rPr lang="en-US" sz="1700" dirty="0" smtClean="0">
                <a:solidFill>
                  <a:srgbClr val="FF0000"/>
                </a:solidFill>
              </a:rPr>
              <a:t>Desktop Masthead</a:t>
            </a:r>
          </a:p>
          <a:p>
            <a:pPr lvl="1" algn="just">
              <a:lnSpc>
                <a:spcPct val="125000"/>
              </a:lnSpc>
              <a:spcBef>
                <a:spcPts val="1200"/>
              </a:spcBef>
              <a:defRPr/>
            </a:pPr>
            <a:r>
              <a:rPr lang="en-US" sz="1700" dirty="0" smtClean="0">
                <a:solidFill>
                  <a:srgbClr val="FF0000"/>
                </a:solidFill>
              </a:rPr>
              <a:t>Mobile Masthead</a:t>
            </a:r>
          </a:p>
        </p:txBody>
      </p:sp>
    </p:spTree>
    <p:extLst>
      <p:ext uri="{BB962C8B-B14F-4D97-AF65-F5344CB8AC3E}">
        <p14:creationId xmlns:p14="http://schemas.microsoft.com/office/powerpoint/2010/main" val="1307066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Cost-Per-Day </a:t>
            </a:r>
            <a:r>
              <a:rPr lang="en-US" sz="2900" dirty="0">
                <a:cs typeface="Times New Roman" pitchFamily="18" charset="0"/>
              </a:rPr>
              <a:t>(</a:t>
            </a:r>
            <a:r>
              <a:rPr lang="en-US" sz="2900" dirty="0" smtClean="0">
                <a:cs typeface="Times New Roman" pitchFamily="18" charset="0"/>
              </a:rPr>
              <a:t>CPD)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solidFill>
                  <a:srgbClr val="FF0000"/>
                </a:solidFill>
              </a:rPr>
              <a:t>Desktop Masthead</a:t>
            </a:r>
          </a:p>
          <a:p>
            <a:pPr marL="0" indent="0" algn="just">
              <a:lnSpc>
                <a:spcPct val="125000"/>
              </a:lnSpc>
              <a:spcBef>
                <a:spcPts val="1200"/>
              </a:spcBef>
              <a:buNone/>
              <a:defRPr/>
            </a:pPr>
            <a:endParaRPr lang="en-US" sz="1700" dirty="0" smtClean="0">
              <a:solidFill>
                <a:srgbClr val="FF000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57568"/>
            <a:ext cx="7965296" cy="365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05611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Cost-Per-Day </a:t>
            </a:r>
            <a:r>
              <a:rPr lang="en-US" sz="2900" dirty="0">
                <a:cs typeface="Times New Roman" pitchFamily="18" charset="0"/>
              </a:rPr>
              <a:t>(</a:t>
            </a:r>
            <a:r>
              <a:rPr lang="en-US" sz="2900" dirty="0" smtClean="0">
                <a:cs typeface="Times New Roman" pitchFamily="18" charset="0"/>
              </a:rPr>
              <a:t>CPD) Model (YouTube Ads)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200"/>
              </a:spcBef>
              <a:defRPr/>
            </a:pPr>
            <a:r>
              <a:rPr lang="en-US" sz="1700" dirty="0" smtClean="0">
                <a:solidFill>
                  <a:srgbClr val="FF0000"/>
                </a:solidFill>
              </a:rPr>
              <a:t>Mobile Masthead</a:t>
            </a:r>
          </a:p>
          <a:p>
            <a:pPr marL="0" indent="0" algn="just">
              <a:lnSpc>
                <a:spcPct val="125000"/>
              </a:lnSpc>
              <a:spcBef>
                <a:spcPts val="1200"/>
              </a:spcBef>
              <a:buNone/>
              <a:defRPr/>
            </a:pPr>
            <a:endParaRPr lang="en-US" sz="1700" dirty="0" smtClean="0">
              <a:solidFill>
                <a:srgbClr val="FF0000"/>
              </a:solidFill>
            </a:endParaRPr>
          </a:p>
        </p:txBody>
      </p:sp>
      <p:pic>
        <p:nvPicPr>
          <p:cNvPr id="5"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690" l="9906" r="89780"/>
                    </a14:imgEffect>
                  </a14:imgLayer>
                </a14:imgProps>
              </a:ext>
              <a:ext uri="{28A0092B-C50C-407E-A947-70E740481C1C}">
                <a14:useLocalDpi xmlns:a14="http://schemas.microsoft.com/office/drawing/2010/main" val="0"/>
              </a:ext>
            </a:extLst>
          </a:blip>
          <a:srcRect/>
          <a:stretch>
            <a:fillRect/>
          </a:stretch>
        </p:blipFill>
        <p:spPr bwMode="auto">
          <a:xfrm>
            <a:off x="2677029" y="772883"/>
            <a:ext cx="2975377" cy="392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1460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Search Engine </a:t>
            </a:r>
            <a:r>
              <a:rPr lang="en-US" sz="2900" dirty="0" smtClean="0">
                <a:cs typeface="Times New Roman" pitchFamily="18" charset="0"/>
              </a:rPr>
              <a:t>Advertising: Background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700" dirty="0" smtClean="0"/>
              <a:t>Search Engine Marketing has two parts:</a:t>
            </a:r>
          </a:p>
          <a:p>
            <a:pPr lvl="1" algn="just">
              <a:lnSpc>
                <a:spcPct val="125000"/>
              </a:lnSpc>
              <a:spcBef>
                <a:spcPts val="1200"/>
              </a:spcBef>
              <a:defRPr/>
            </a:pPr>
            <a:r>
              <a:rPr lang="en-US" sz="1600" dirty="0" smtClean="0">
                <a:solidFill>
                  <a:srgbClr val="0000CC"/>
                </a:solidFill>
              </a:rPr>
              <a:t>Search Engine Optimization (It is organic.)</a:t>
            </a:r>
          </a:p>
          <a:p>
            <a:pPr lvl="1" algn="just">
              <a:lnSpc>
                <a:spcPct val="125000"/>
              </a:lnSpc>
              <a:spcBef>
                <a:spcPts val="1200"/>
              </a:spcBef>
              <a:defRPr/>
            </a:pPr>
            <a:r>
              <a:rPr lang="en-US" sz="1600" dirty="0" smtClean="0">
                <a:solidFill>
                  <a:srgbClr val="0000CC"/>
                </a:solidFill>
              </a:rPr>
              <a:t>Search Advertising (It is paid.)</a:t>
            </a:r>
          </a:p>
          <a:p>
            <a:pPr algn="just">
              <a:lnSpc>
                <a:spcPct val="125000"/>
              </a:lnSpc>
              <a:spcBef>
                <a:spcPts val="1800"/>
              </a:spcBef>
              <a:defRPr/>
            </a:pPr>
            <a:r>
              <a:rPr lang="en-US" sz="1700" dirty="0" smtClean="0"/>
              <a:t>The results of SEO may come only after few months of following the best practices of SEO.</a:t>
            </a:r>
          </a:p>
          <a:p>
            <a:pPr algn="just">
              <a:lnSpc>
                <a:spcPct val="125000"/>
              </a:lnSpc>
              <a:spcBef>
                <a:spcPts val="1800"/>
              </a:spcBef>
              <a:defRPr/>
            </a:pPr>
            <a:r>
              <a:rPr lang="en-US" sz="1700" dirty="0" smtClean="0"/>
              <a:t>The marketer must have presence (through paid search advertising) on search engines when the user is searching.</a:t>
            </a:r>
          </a:p>
          <a:p>
            <a:pPr lvl="1" algn="just">
              <a:lnSpc>
                <a:spcPct val="125000"/>
              </a:lnSpc>
              <a:spcBef>
                <a:spcPts val="1200"/>
              </a:spcBef>
              <a:defRPr/>
            </a:pPr>
            <a:r>
              <a:rPr lang="en-US" sz="1600" dirty="0" smtClean="0">
                <a:solidFill>
                  <a:srgbClr val="FF0000"/>
                </a:solidFill>
              </a:rPr>
              <a:t>Search engines try to ensure that advertisements are highly relevant to the user’s query.</a:t>
            </a:r>
          </a:p>
        </p:txBody>
      </p:sp>
    </p:spTree>
    <p:extLst>
      <p:ext uri="{BB962C8B-B14F-4D97-AF65-F5344CB8AC3E}">
        <p14:creationId xmlns:p14="http://schemas.microsoft.com/office/powerpoint/2010/main" val="20801723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Google v/s Yahoo</a:t>
            </a:r>
            <a:endParaRPr lang="en-US" sz="290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915697"/>
            <a:ext cx="4097559" cy="230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024" y="915697"/>
            <a:ext cx="4097561" cy="230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6700" y="3304773"/>
            <a:ext cx="4097559" cy="630942"/>
          </a:xfrm>
          <a:prstGeom prst="rect">
            <a:avLst/>
          </a:prstGeom>
        </p:spPr>
        <p:txBody>
          <a:bodyPr wrap="square">
            <a:spAutoFit/>
          </a:bodyPr>
          <a:lstStyle/>
          <a:p>
            <a:pPr algn="just">
              <a:lnSpc>
                <a:spcPct val="125000"/>
              </a:lnSpc>
              <a:spcBef>
                <a:spcPts val="1200"/>
              </a:spcBef>
              <a:defRPr/>
            </a:pPr>
            <a:r>
              <a:rPr lang="en-US" sz="1400" b="0" dirty="0">
                <a:latin typeface="Calibri" pitchFamily="34" charset="0"/>
                <a:cs typeface="Calibri" pitchFamily="34" charset="0"/>
              </a:rPr>
              <a:t>Google’s primary business is </a:t>
            </a:r>
            <a:r>
              <a:rPr lang="en-US" sz="1400" b="0" dirty="0" smtClean="0">
                <a:latin typeface="Calibri" pitchFamily="34" charset="0"/>
                <a:cs typeface="Calibri" pitchFamily="34" charset="0"/>
              </a:rPr>
              <a:t>search, and hence Google does not display any ad on its home page. </a:t>
            </a:r>
            <a:endParaRPr lang="en-US" sz="1400" b="0" dirty="0">
              <a:latin typeface="Calibri" pitchFamily="34" charset="0"/>
              <a:cs typeface="Calibri" pitchFamily="34" charset="0"/>
            </a:endParaRPr>
          </a:p>
        </p:txBody>
      </p:sp>
      <p:sp>
        <p:nvSpPr>
          <p:cNvPr id="8" name="Rectangle 7"/>
          <p:cNvSpPr/>
          <p:nvPr/>
        </p:nvSpPr>
        <p:spPr>
          <a:xfrm>
            <a:off x="4811933" y="3304773"/>
            <a:ext cx="4097559" cy="630942"/>
          </a:xfrm>
          <a:prstGeom prst="rect">
            <a:avLst/>
          </a:prstGeom>
        </p:spPr>
        <p:txBody>
          <a:bodyPr wrap="square">
            <a:spAutoFit/>
          </a:bodyPr>
          <a:lstStyle/>
          <a:p>
            <a:pPr algn="just">
              <a:lnSpc>
                <a:spcPct val="125000"/>
              </a:lnSpc>
              <a:spcBef>
                <a:spcPts val="1200"/>
              </a:spcBef>
              <a:defRPr/>
            </a:pPr>
            <a:r>
              <a:rPr lang="en-US" sz="1400" b="0" dirty="0" smtClean="0">
                <a:latin typeface="Calibri" pitchFamily="34" charset="0"/>
                <a:cs typeface="Calibri" pitchFamily="34" charset="0"/>
              </a:rPr>
              <a:t>Yahoo’s focus is on content, and hence Yahoo displays ads on its home page. </a:t>
            </a:r>
            <a:endParaRPr lang="en-US" sz="1400" b="0" dirty="0">
              <a:latin typeface="Calibri" pitchFamily="34" charset="0"/>
              <a:cs typeface="Calibri" pitchFamily="34" charset="0"/>
            </a:endParaRPr>
          </a:p>
        </p:txBody>
      </p:sp>
    </p:spTree>
    <p:extLst>
      <p:ext uri="{BB962C8B-B14F-4D97-AF65-F5344CB8AC3E}">
        <p14:creationId xmlns:p14="http://schemas.microsoft.com/office/powerpoint/2010/main" val="8272923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If organic results are free then why a marketer spend money on paid results?</a:t>
            </a:r>
          </a:p>
          <a:p>
            <a:pPr lvl="1" algn="just">
              <a:lnSpc>
                <a:spcPct val="125000"/>
              </a:lnSpc>
              <a:spcBef>
                <a:spcPts val="1100"/>
              </a:spcBef>
              <a:defRPr/>
            </a:pPr>
            <a:r>
              <a:rPr lang="en-US" sz="1700" dirty="0" smtClean="0"/>
              <a:t>The algorithm for organic results is complex and not under the control of marketer.</a:t>
            </a:r>
            <a:endParaRPr lang="en-US" sz="1700" dirty="0"/>
          </a:p>
          <a:p>
            <a:pPr lvl="1" algn="just">
              <a:lnSpc>
                <a:spcPct val="125000"/>
              </a:lnSpc>
              <a:spcBef>
                <a:spcPts val="1100"/>
              </a:spcBef>
              <a:defRPr/>
            </a:pPr>
            <a:r>
              <a:rPr lang="en-US" sz="1700" dirty="0" smtClean="0"/>
              <a:t>Competitors’ websites may be more relevant for certain search queries.</a:t>
            </a:r>
          </a:p>
          <a:p>
            <a:pPr lvl="1" algn="just">
              <a:lnSpc>
                <a:spcPct val="125000"/>
              </a:lnSpc>
              <a:spcBef>
                <a:spcPts val="1100"/>
              </a:spcBef>
              <a:defRPr/>
            </a:pPr>
            <a:r>
              <a:rPr lang="en-US" sz="1700" dirty="0" smtClean="0"/>
              <a:t>The marketer could secure a higher position on paid results by paying for the ads.</a:t>
            </a:r>
          </a:p>
          <a:p>
            <a:pPr lvl="1" algn="just">
              <a:lnSpc>
                <a:spcPct val="125000"/>
              </a:lnSpc>
              <a:spcBef>
                <a:spcPts val="1100"/>
              </a:spcBef>
              <a:defRPr/>
            </a:pPr>
            <a:r>
              <a:rPr lang="en-US" sz="1700" dirty="0" smtClean="0"/>
              <a:t>Following are some reasons for paid search advertisements:</a:t>
            </a:r>
          </a:p>
          <a:p>
            <a:pPr lvl="2" algn="just">
              <a:lnSpc>
                <a:spcPct val="125000"/>
              </a:lnSpc>
              <a:spcBef>
                <a:spcPts val="600"/>
              </a:spcBef>
              <a:buFont typeface="Courier New" pitchFamily="49" charset="0"/>
              <a:buChar char="o"/>
              <a:defRPr/>
            </a:pPr>
            <a:r>
              <a:rPr lang="en-US" sz="1600" dirty="0" smtClean="0"/>
              <a:t>Intent</a:t>
            </a:r>
          </a:p>
          <a:p>
            <a:pPr lvl="2" algn="just">
              <a:lnSpc>
                <a:spcPct val="125000"/>
              </a:lnSpc>
              <a:spcBef>
                <a:spcPts val="600"/>
              </a:spcBef>
              <a:buFont typeface="Courier New" pitchFamily="49" charset="0"/>
              <a:buChar char="o"/>
              <a:defRPr/>
            </a:pPr>
            <a:r>
              <a:rPr lang="en-US" sz="1600" dirty="0" smtClean="0"/>
              <a:t>Ease of action</a:t>
            </a:r>
          </a:p>
          <a:p>
            <a:pPr lvl="2" algn="just">
              <a:lnSpc>
                <a:spcPct val="125000"/>
              </a:lnSpc>
              <a:spcBef>
                <a:spcPts val="600"/>
              </a:spcBef>
              <a:buFont typeface="Courier New" pitchFamily="49" charset="0"/>
              <a:buChar char="o"/>
              <a:defRPr/>
            </a:pPr>
            <a:r>
              <a:rPr lang="en-US" sz="1600" dirty="0" smtClean="0"/>
              <a:t>Controlled cost</a:t>
            </a:r>
          </a:p>
          <a:p>
            <a:pPr lvl="2" algn="just">
              <a:lnSpc>
                <a:spcPct val="125000"/>
              </a:lnSpc>
              <a:spcBef>
                <a:spcPts val="600"/>
              </a:spcBef>
              <a:buFont typeface="Courier New" pitchFamily="49" charset="0"/>
              <a:buChar char="o"/>
              <a:defRPr/>
            </a:pPr>
            <a:r>
              <a:rPr lang="en-US" sz="1600" dirty="0" smtClean="0"/>
              <a:t>Analytics</a:t>
            </a:r>
          </a:p>
          <a:p>
            <a:pPr lvl="2" algn="just">
              <a:lnSpc>
                <a:spcPct val="125000"/>
              </a:lnSpc>
              <a:spcBef>
                <a:spcPts val="600"/>
              </a:spcBef>
              <a:buFont typeface="Courier New" pitchFamily="49" charset="0"/>
              <a:buChar char="o"/>
              <a:defRPr/>
            </a:pPr>
            <a:r>
              <a:rPr lang="en-US" sz="1600" dirty="0" smtClean="0"/>
              <a:t>Competition</a:t>
            </a:r>
          </a:p>
        </p:txBody>
      </p:sp>
    </p:spTree>
    <p:extLst>
      <p:ext uri="{BB962C8B-B14F-4D97-AF65-F5344CB8AC3E}">
        <p14:creationId xmlns:p14="http://schemas.microsoft.com/office/powerpoint/2010/main" val="1113288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Capture Intent</a:t>
            </a:r>
          </a:p>
          <a:p>
            <a:pPr lvl="1" algn="just">
              <a:lnSpc>
                <a:spcPct val="125000"/>
              </a:lnSpc>
              <a:spcBef>
                <a:spcPts val="1100"/>
              </a:spcBef>
              <a:defRPr/>
            </a:pPr>
            <a:r>
              <a:rPr lang="en-US" sz="1700" dirty="0" smtClean="0"/>
              <a:t>The advertisement is shown to the people who are searching for terms that are relevant to advertiser’s business.</a:t>
            </a:r>
          </a:p>
          <a:p>
            <a:pPr lvl="1" algn="just">
              <a:lnSpc>
                <a:spcPct val="125000"/>
              </a:lnSpc>
              <a:spcBef>
                <a:spcPts val="1100"/>
              </a:spcBef>
              <a:defRPr/>
            </a:pPr>
            <a:r>
              <a:rPr lang="en-US" sz="1700" dirty="0" smtClean="0"/>
              <a:t>These people are actively searching because they are interested in either finding out more information about the product or service or going to buy it.</a:t>
            </a:r>
          </a:p>
          <a:p>
            <a:pPr lvl="1" algn="just">
              <a:lnSpc>
                <a:spcPct val="125000"/>
              </a:lnSpc>
              <a:spcBef>
                <a:spcPts val="1100"/>
              </a:spcBef>
              <a:defRPr/>
            </a:pPr>
            <a:r>
              <a:rPr lang="en-US" sz="1700" dirty="0" smtClean="0"/>
              <a:t>These users have interest and intent, and are more likely to click on the ad and buy the product or service.</a:t>
            </a:r>
          </a:p>
          <a:p>
            <a:pPr lvl="1" algn="just">
              <a:lnSpc>
                <a:spcPct val="125000"/>
              </a:lnSpc>
              <a:spcBef>
                <a:spcPts val="1100"/>
              </a:spcBef>
              <a:defRPr/>
            </a:pPr>
            <a:r>
              <a:rPr lang="en-US" sz="1700" dirty="0" smtClean="0"/>
              <a:t>This makes search advertising more powerful.</a:t>
            </a:r>
            <a:endParaRPr lang="en-US" sz="1700" dirty="0"/>
          </a:p>
          <a:p>
            <a:pPr lvl="1" algn="just">
              <a:lnSpc>
                <a:spcPct val="125000"/>
              </a:lnSpc>
              <a:spcBef>
                <a:spcPts val="1100"/>
              </a:spcBef>
              <a:defRPr/>
            </a:pPr>
            <a:r>
              <a:rPr lang="en-US" sz="1700" dirty="0" smtClean="0">
                <a:solidFill>
                  <a:srgbClr val="0000CC"/>
                </a:solidFill>
              </a:rPr>
              <a:t>This is the primary reason why CTR are highest for search advertisement among all platforms of digital advertising.</a:t>
            </a:r>
          </a:p>
        </p:txBody>
      </p:sp>
    </p:spTree>
    <p:extLst>
      <p:ext uri="{BB962C8B-B14F-4D97-AF65-F5344CB8AC3E}">
        <p14:creationId xmlns:p14="http://schemas.microsoft.com/office/powerpoint/2010/main" val="411148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Ease of Action</a:t>
            </a:r>
          </a:p>
          <a:p>
            <a:pPr lvl="1" algn="just">
              <a:lnSpc>
                <a:spcPct val="125000"/>
              </a:lnSpc>
              <a:spcBef>
                <a:spcPts val="1100"/>
              </a:spcBef>
              <a:defRPr/>
            </a:pPr>
            <a:r>
              <a:rPr lang="en-US" sz="1700" dirty="0" smtClean="0"/>
              <a:t>Search engine ads are meant to be clickable.</a:t>
            </a:r>
          </a:p>
          <a:p>
            <a:pPr lvl="1" algn="just">
              <a:lnSpc>
                <a:spcPct val="125000"/>
              </a:lnSpc>
              <a:spcBef>
                <a:spcPts val="1100"/>
              </a:spcBef>
              <a:defRPr/>
            </a:pPr>
            <a:r>
              <a:rPr lang="en-US" sz="1700" dirty="0" smtClean="0"/>
              <a:t>Once a person clicks on the ad, he/she is directed to the brand’s web page.</a:t>
            </a:r>
          </a:p>
          <a:p>
            <a:pPr lvl="1" algn="just">
              <a:lnSpc>
                <a:spcPct val="125000"/>
              </a:lnSpc>
              <a:spcBef>
                <a:spcPts val="1100"/>
              </a:spcBef>
              <a:defRPr/>
            </a:pPr>
            <a:r>
              <a:rPr lang="en-US" sz="1700" dirty="0" smtClean="0"/>
              <a:t>The web page has navigation links to various parts of the website which enables the person to find relevant content.</a:t>
            </a:r>
            <a:endParaRPr lang="en-US" sz="1700" dirty="0" smtClean="0">
              <a:solidFill>
                <a:srgbClr val="0000CC"/>
              </a:solidFill>
            </a:endParaRPr>
          </a:p>
        </p:txBody>
      </p:sp>
    </p:spTree>
    <p:extLst>
      <p:ext uri="{BB962C8B-B14F-4D97-AF65-F5344CB8AC3E}">
        <p14:creationId xmlns:p14="http://schemas.microsoft.com/office/powerpoint/2010/main" val="3664946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Controlled Costs</a:t>
            </a:r>
          </a:p>
          <a:p>
            <a:pPr lvl="1" algn="just">
              <a:lnSpc>
                <a:spcPct val="125000"/>
              </a:lnSpc>
              <a:spcBef>
                <a:spcPts val="1100"/>
              </a:spcBef>
              <a:defRPr/>
            </a:pPr>
            <a:r>
              <a:rPr lang="en-US" sz="1700" dirty="0" smtClean="0">
                <a:solidFill>
                  <a:srgbClr val="0000CC"/>
                </a:solidFill>
              </a:rPr>
              <a:t>Search engines charge a marketer only if a person clicks on the ad (cost per click model).</a:t>
            </a:r>
          </a:p>
          <a:p>
            <a:pPr lvl="1" algn="just">
              <a:lnSpc>
                <a:spcPct val="125000"/>
              </a:lnSpc>
              <a:spcBef>
                <a:spcPts val="1100"/>
              </a:spcBef>
              <a:defRPr/>
            </a:pPr>
            <a:r>
              <a:rPr lang="en-US" sz="1700" dirty="0" smtClean="0"/>
              <a:t>The advertisers are not charged for impressions (number of times the ad is shown in the search results).</a:t>
            </a:r>
          </a:p>
          <a:p>
            <a:pPr lvl="1" algn="just">
              <a:lnSpc>
                <a:spcPct val="125000"/>
              </a:lnSpc>
              <a:spcBef>
                <a:spcPts val="1100"/>
              </a:spcBef>
              <a:defRPr/>
            </a:pPr>
            <a:r>
              <a:rPr lang="en-US" sz="1700" dirty="0" smtClean="0"/>
              <a:t>One can control how much they are willing to pay for each click.</a:t>
            </a:r>
          </a:p>
          <a:p>
            <a:pPr lvl="1" algn="just">
              <a:lnSpc>
                <a:spcPct val="125000"/>
              </a:lnSpc>
              <a:spcBef>
                <a:spcPts val="1100"/>
              </a:spcBef>
              <a:defRPr/>
            </a:pPr>
            <a:r>
              <a:rPr lang="en-US" sz="1700" dirty="0" smtClean="0">
                <a:solidFill>
                  <a:srgbClr val="0000CC"/>
                </a:solidFill>
              </a:rPr>
              <a:t>An account can be charged on a prepaid model where the advertisers transfer money to search engine, and subsequent costs are deducted from this amount.</a:t>
            </a:r>
          </a:p>
        </p:txBody>
      </p:sp>
    </p:spTree>
    <p:extLst>
      <p:ext uri="{BB962C8B-B14F-4D97-AF65-F5344CB8AC3E}">
        <p14:creationId xmlns:p14="http://schemas.microsoft.com/office/powerpoint/2010/main" val="1082187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smtClean="0">
                <a:cs typeface="Times New Roman" pitchFamily="18" charset="0"/>
              </a:rPr>
              <a:t>Digital Metrics (contd…)</a:t>
            </a:r>
            <a:endParaRPr lang="en-US" dirty="0"/>
          </a:p>
        </p:txBody>
      </p:sp>
      <p:sp>
        <p:nvSpPr>
          <p:cNvPr id="3" name="Content Placeholder 2"/>
          <p:cNvSpPr>
            <a:spLocks noGrp="1"/>
          </p:cNvSpPr>
          <p:nvPr>
            <p:ph idx="1"/>
          </p:nvPr>
        </p:nvSpPr>
        <p:spPr>
          <a:xfrm>
            <a:off x="152402" y="647700"/>
            <a:ext cx="8871856" cy="4239986"/>
          </a:xfrm>
        </p:spPr>
        <p:txBody>
          <a:bodyPr/>
          <a:lstStyle/>
          <a:p>
            <a:pPr algn="just">
              <a:lnSpc>
                <a:spcPct val="125000"/>
              </a:lnSpc>
              <a:spcBef>
                <a:spcPts val="1200"/>
              </a:spcBef>
              <a:defRPr/>
            </a:pPr>
            <a:r>
              <a:rPr lang="en-US" sz="1800" b="1" dirty="0" smtClean="0"/>
              <a:t>Clicks - </a:t>
            </a:r>
            <a:r>
              <a:rPr lang="en-US" sz="1800" dirty="0" smtClean="0"/>
              <a:t>A click is counted whenever a user clicks on an ad. Upon clicking, it redirects the user to the landing page.</a:t>
            </a:r>
          </a:p>
          <a:p>
            <a:pPr algn="just">
              <a:lnSpc>
                <a:spcPct val="125000"/>
              </a:lnSpc>
              <a:spcBef>
                <a:spcPts val="1200"/>
              </a:spcBef>
              <a:defRPr/>
            </a:pPr>
            <a:r>
              <a:rPr lang="en-US" sz="1800" b="1" dirty="0" smtClean="0">
                <a:solidFill>
                  <a:srgbClr val="0000CC"/>
                </a:solidFill>
              </a:rPr>
              <a:t>Click Through Rate (CTR)</a:t>
            </a:r>
          </a:p>
          <a:p>
            <a:pPr lvl="1" algn="just">
              <a:lnSpc>
                <a:spcPct val="125000"/>
              </a:lnSpc>
              <a:spcBef>
                <a:spcPts val="600"/>
              </a:spcBef>
              <a:defRPr/>
            </a:pPr>
            <a:r>
              <a:rPr lang="en-US" sz="1600" dirty="0" smtClean="0"/>
              <a:t>CTR = (Total No. of Clicks / Total No. of Impressions) * 100</a:t>
            </a:r>
          </a:p>
          <a:p>
            <a:pPr lvl="1" algn="just">
              <a:lnSpc>
                <a:spcPct val="125000"/>
              </a:lnSpc>
              <a:spcBef>
                <a:spcPts val="1200"/>
              </a:spcBef>
              <a:defRPr/>
            </a:pPr>
            <a:r>
              <a:rPr lang="en-US" sz="1600" dirty="0" smtClean="0">
                <a:solidFill>
                  <a:srgbClr val="FF0000"/>
                </a:solidFill>
              </a:rPr>
              <a:t>CTR is an important metric in deciding the effectiveness of an ad.</a:t>
            </a:r>
          </a:p>
          <a:p>
            <a:pPr lvl="1" algn="just">
              <a:lnSpc>
                <a:spcPct val="125000"/>
              </a:lnSpc>
              <a:spcBef>
                <a:spcPts val="1200"/>
              </a:spcBef>
              <a:defRPr/>
            </a:pPr>
            <a:r>
              <a:rPr lang="en-US" sz="1600" dirty="0" smtClean="0">
                <a:solidFill>
                  <a:srgbClr val="00B050"/>
                </a:solidFill>
              </a:rPr>
              <a:t>Low CTR indicates that the most of the users are ignoring the ad after seeing it.</a:t>
            </a:r>
            <a:r>
              <a:rPr lang="en-US" sz="1600" dirty="0" smtClean="0"/>
              <a:t> In such cases, three factors are to be checked and corrected:</a:t>
            </a:r>
          </a:p>
          <a:p>
            <a:pPr lvl="2" algn="just">
              <a:lnSpc>
                <a:spcPct val="125000"/>
              </a:lnSpc>
              <a:spcBef>
                <a:spcPts val="900"/>
              </a:spcBef>
              <a:buFont typeface="Courier New" pitchFamily="49" charset="0"/>
              <a:buChar char="o"/>
              <a:defRPr/>
            </a:pPr>
            <a:r>
              <a:rPr lang="en-US" sz="1400" dirty="0" smtClean="0">
                <a:solidFill>
                  <a:srgbClr val="FF0000"/>
                </a:solidFill>
              </a:rPr>
              <a:t>Category of Product or Service – </a:t>
            </a:r>
            <a:r>
              <a:rPr lang="en-US" sz="1400" dirty="0" smtClean="0">
                <a:solidFill>
                  <a:schemeClr val="tx1"/>
                </a:solidFill>
              </a:rPr>
              <a:t>Product categories such as mobile phones tend to have higher CTR as compared to categories such as grocery, cosmetics, B2B products/services, etc.</a:t>
            </a:r>
          </a:p>
          <a:p>
            <a:pPr lvl="2" algn="just">
              <a:lnSpc>
                <a:spcPct val="125000"/>
              </a:lnSpc>
              <a:spcBef>
                <a:spcPts val="600"/>
              </a:spcBef>
              <a:buFont typeface="Courier New" pitchFamily="49" charset="0"/>
              <a:buChar char="o"/>
              <a:defRPr/>
            </a:pPr>
            <a:r>
              <a:rPr lang="en-US" sz="1400" dirty="0" smtClean="0">
                <a:solidFill>
                  <a:srgbClr val="FF0000"/>
                </a:solidFill>
              </a:rPr>
              <a:t>Creativity</a:t>
            </a:r>
          </a:p>
          <a:p>
            <a:pPr lvl="2" algn="just">
              <a:lnSpc>
                <a:spcPct val="125000"/>
              </a:lnSpc>
              <a:spcBef>
                <a:spcPts val="600"/>
              </a:spcBef>
              <a:buFont typeface="Courier New" pitchFamily="49" charset="0"/>
              <a:buChar char="o"/>
              <a:defRPr/>
            </a:pPr>
            <a:r>
              <a:rPr lang="en-US" sz="1400" dirty="0" smtClean="0">
                <a:solidFill>
                  <a:srgbClr val="FF0000"/>
                </a:solidFill>
              </a:rPr>
              <a:t>Placement</a:t>
            </a:r>
            <a:endParaRPr lang="en-US" sz="1600" dirty="0" smtClean="0">
              <a:solidFill>
                <a:srgbClr val="FF0000"/>
              </a:solidFill>
            </a:endParaRPr>
          </a:p>
          <a:p>
            <a:pPr lvl="1" algn="just">
              <a:lnSpc>
                <a:spcPct val="125000"/>
              </a:lnSpc>
              <a:spcBef>
                <a:spcPts val="1200"/>
              </a:spcBef>
              <a:defRPr/>
            </a:pPr>
            <a:endParaRPr lang="en-US" sz="1600" dirty="0" smtClean="0"/>
          </a:p>
        </p:txBody>
      </p:sp>
    </p:spTree>
    <p:extLst>
      <p:ext uri="{BB962C8B-B14F-4D97-AF65-F5344CB8AC3E}">
        <p14:creationId xmlns:p14="http://schemas.microsoft.com/office/powerpoint/2010/main" val="6039118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Analytics</a:t>
            </a:r>
          </a:p>
          <a:p>
            <a:pPr lvl="1" algn="just">
              <a:lnSpc>
                <a:spcPct val="125000"/>
              </a:lnSpc>
              <a:spcBef>
                <a:spcPts val="1100"/>
              </a:spcBef>
              <a:defRPr/>
            </a:pPr>
            <a:r>
              <a:rPr lang="en-US" sz="1700" dirty="0" smtClean="0">
                <a:solidFill>
                  <a:srgbClr val="0000CC"/>
                </a:solidFill>
              </a:rPr>
              <a:t>Search engines help in creating and downloading reports about the performance of ads.</a:t>
            </a:r>
          </a:p>
          <a:p>
            <a:pPr lvl="1" algn="just">
              <a:lnSpc>
                <a:spcPct val="125000"/>
              </a:lnSpc>
              <a:spcBef>
                <a:spcPts val="1100"/>
              </a:spcBef>
              <a:defRPr/>
            </a:pPr>
            <a:r>
              <a:rPr lang="en-US" sz="1700" dirty="0" smtClean="0"/>
              <a:t>The advertisers can view statistics such as – number of clicks for each ad, total amount spent, click through rate, number of impressions to analyze the effectiveness of campaign.</a:t>
            </a:r>
            <a:endParaRPr lang="en-US" sz="1700" dirty="0" smtClean="0">
              <a:solidFill>
                <a:srgbClr val="0000CC"/>
              </a:solidFill>
            </a:endParaRPr>
          </a:p>
        </p:txBody>
      </p:sp>
    </p:spTree>
    <p:extLst>
      <p:ext uri="{BB962C8B-B14F-4D97-AF65-F5344CB8AC3E}">
        <p14:creationId xmlns:p14="http://schemas.microsoft.com/office/powerpoint/2010/main" val="2387098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Importance of Search Advertising (contd…)</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solidFill>
                  <a:srgbClr val="FF0000"/>
                </a:solidFill>
              </a:rPr>
              <a:t>Competition</a:t>
            </a:r>
          </a:p>
          <a:p>
            <a:pPr lvl="1" algn="just">
              <a:lnSpc>
                <a:spcPct val="125000"/>
              </a:lnSpc>
              <a:spcBef>
                <a:spcPts val="1100"/>
              </a:spcBef>
              <a:defRPr/>
            </a:pPr>
            <a:r>
              <a:rPr lang="en-US" sz="1700" dirty="0" smtClean="0">
                <a:solidFill>
                  <a:srgbClr val="0000CC"/>
                </a:solidFill>
              </a:rPr>
              <a:t>Example: When Flipkart ran the campaign - Big Billion Day, Amazon showed ads against the keyword and purchased the ‘Big Billion Day’ domain name. Amazon also showed ads on web pages which had the keywords – Big Billion Day. When people clicked on Big Billion Day website, they were redirected to Amazon site. </a:t>
            </a:r>
            <a:r>
              <a:rPr lang="en-US" sz="1700" dirty="0" smtClean="0">
                <a:solidFill>
                  <a:schemeClr val="accent6">
                    <a:lumMod val="75000"/>
                  </a:schemeClr>
                </a:solidFill>
                <a:sym typeface="Wingdings" pitchFamily="2" charset="2"/>
              </a:rPr>
              <a:t>--&gt; This is called ambush marketing.</a:t>
            </a:r>
            <a:endParaRPr lang="en-US" sz="1700" dirty="0" smtClean="0">
              <a:solidFill>
                <a:schemeClr val="accent6">
                  <a:lumMod val="75000"/>
                </a:schemeClr>
              </a:solidFill>
            </a:endParaRPr>
          </a:p>
          <a:p>
            <a:pPr lvl="1" algn="just">
              <a:lnSpc>
                <a:spcPct val="125000"/>
              </a:lnSpc>
              <a:spcBef>
                <a:spcPts val="1100"/>
              </a:spcBef>
              <a:defRPr/>
            </a:pPr>
            <a:r>
              <a:rPr lang="en-US" sz="1700" dirty="0" smtClean="0">
                <a:solidFill>
                  <a:srgbClr val="FF0000"/>
                </a:solidFill>
              </a:rPr>
              <a:t>Even though one company may earn the first rank in organic results, it should bid for top ad slots not for visibility alone but to prevent competition. </a:t>
            </a:r>
          </a:p>
          <a:p>
            <a:pPr lvl="1" algn="just">
              <a:lnSpc>
                <a:spcPct val="125000"/>
              </a:lnSpc>
              <a:spcBef>
                <a:spcPts val="1100"/>
              </a:spcBef>
              <a:defRPr/>
            </a:pPr>
            <a:r>
              <a:rPr lang="en-US" sz="1700" dirty="0" smtClean="0"/>
              <a:t>If the company does not bid for the top ad slot, the competitor will win and the competitor's results will be listed on top of the search results page through paid ad.</a:t>
            </a:r>
            <a:endParaRPr lang="en-US" sz="1700" dirty="0" smtClean="0">
              <a:solidFill>
                <a:srgbClr val="0000CC"/>
              </a:solidFill>
            </a:endParaRPr>
          </a:p>
        </p:txBody>
      </p:sp>
    </p:spTree>
    <p:extLst>
      <p:ext uri="{BB962C8B-B14F-4D97-AF65-F5344CB8AC3E}">
        <p14:creationId xmlns:p14="http://schemas.microsoft.com/office/powerpoint/2010/main" val="1245143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Ad Placement</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dirty="0" smtClean="0"/>
              <a:t>Search engines show advertisements in predefined areas on the result pages. </a:t>
            </a:r>
            <a:r>
              <a:rPr lang="en-US" sz="1800" dirty="0" smtClean="0">
                <a:solidFill>
                  <a:srgbClr val="0000CC"/>
                </a:solidFill>
              </a:rPr>
              <a:t>Google </a:t>
            </a:r>
            <a:r>
              <a:rPr lang="en-US" sz="1800" dirty="0" smtClean="0">
                <a:solidFill>
                  <a:srgbClr val="0000CC"/>
                </a:solidFill>
              </a:rPr>
              <a:t>mainly shows </a:t>
            </a:r>
            <a:r>
              <a:rPr lang="en-US" sz="1800" dirty="0" smtClean="0">
                <a:solidFill>
                  <a:srgbClr val="0000CC"/>
                </a:solidFill>
              </a:rPr>
              <a:t>the ads in two areas – top and bottom.</a:t>
            </a:r>
          </a:p>
          <a:p>
            <a:pPr algn="just">
              <a:lnSpc>
                <a:spcPct val="125000"/>
              </a:lnSpc>
              <a:spcBef>
                <a:spcPts val="600"/>
              </a:spcBef>
              <a:defRPr/>
            </a:pPr>
            <a:r>
              <a:rPr lang="en-US" sz="1800" b="1" dirty="0" smtClean="0">
                <a:solidFill>
                  <a:srgbClr val="C00000"/>
                </a:solidFill>
              </a:rPr>
              <a:t>It is not necessary that the search engines will display all potential ads on result page.</a:t>
            </a:r>
          </a:p>
          <a:p>
            <a:pPr lvl="1" algn="just">
              <a:lnSpc>
                <a:spcPct val="125000"/>
              </a:lnSpc>
              <a:spcBef>
                <a:spcPts val="600"/>
              </a:spcBef>
              <a:defRPr/>
            </a:pPr>
            <a:r>
              <a:rPr lang="en-US" sz="1600" dirty="0" smtClean="0">
                <a:solidFill>
                  <a:srgbClr val="0000CC"/>
                </a:solidFill>
              </a:rPr>
              <a:t>The reason is that there is the huge cost of serving ads.</a:t>
            </a:r>
          </a:p>
          <a:p>
            <a:pPr lvl="1" algn="just">
              <a:lnSpc>
                <a:spcPct val="125000"/>
              </a:lnSpc>
              <a:spcBef>
                <a:spcPts val="600"/>
              </a:spcBef>
              <a:defRPr/>
            </a:pPr>
            <a:r>
              <a:rPr lang="en-US" sz="1500" dirty="0" smtClean="0"/>
              <a:t>Algorithm is optimized for the probability of click as the advertiser pay only when they receive a click.</a:t>
            </a:r>
          </a:p>
          <a:p>
            <a:pPr lvl="1" algn="just">
              <a:lnSpc>
                <a:spcPct val="125000"/>
              </a:lnSpc>
              <a:spcBef>
                <a:spcPts val="600"/>
              </a:spcBef>
              <a:defRPr/>
            </a:pPr>
            <a:r>
              <a:rPr lang="en-US" sz="1500" dirty="0" smtClean="0"/>
              <a:t>Hence, search engines show ads only when the probability of click is higher than the threshold level.</a:t>
            </a:r>
          </a:p>
          <a:p>
            <a:pPr lvl="1" algn="just">
              <a:lnSpc>
                <a:spcPct val="125000"/>
              </a:lnSpc>
              <a:spcBef>
                <a:spcPts val="600"/>
              </a:spcBef>
              <a:defRPr/>
            </a:pPr>
            <a:r>
              <a:rPr lang="en-US" sz="1500" dirty="0" smtClean="0"/>
              <a:t>Completing the entire process of running a live auction in real time every time a user types a query entails a huge cost of server and technology.</a:t>
            </a:r>
          </a:p>
          <a:p>
            <a:pPr lvl="1" algn="just">
              <a:lnSpc>
                <a:spcPct val="125000"/>
              </a:lnSpc>
              <a:spcBef>
                <a:spcPts val="600"/>
              </a:spcBef>
              <a:defRPr/>
            </a:pPr>
            <a:r>
              <a:rPr lang="en-US" sz="1500" dirty="0" smtClean="0">
                <a:solidFill>
                  <a:schemeClr val="accent6">
                    <a:lumMod val="75000"/>
                  </a:schemeClr>
                </a:solidFill>
              </a:rPr>
              <a:t>When the cost of serving ads is high and the probability of clicking is low, search engine may not show ads.</a:t>
            </a:r>
          </a:p>
          <a:p>
            <a:pPr lvl="1" algn="just">
              <a:lnSpc>
                <a:spcPct val="125000"/>
              </a:lnSpc>
              <a:spcBef>
                <a:spcPts val="600"/>
              </a:spcBef>
              <a:defRPr/>
            </a:pPr>
            <a:r>
              <a:rPr lang="en-US" sz="1500" b="1" dirty="0" smtClean="0">
                <a:solidFill>
                  <a:srgbClr val="FF0000"/>
                </a:solidFill>
              </a:rPr>
              <a:t>This is called coverage which may increase during festivals when the intent to buy is high, and hence search engines show more ads.</a:t>
            </a:r>
          </a:p>
        </p:txBody>
      </p:sp>
    </p:spTree>
    <p:extLst>
      <p:ext uri="{BB962C8B-B14F-4D97-AF65-F5344CB8AC3E}">
        <p14:creationId xmlns:p14="http://schemas.microsoft.com/office/powerpoint/2010/main" val="15773442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Ad Placement of Google</a:t>
            </a:r>
            <a:endParaRPr lang="en-US" sz="2900" dirty="0"/>
          </a:p>
        </p:txBody>
      </p:sp>
      <p:pic>
        <p:nvPicPr>
          <p:cNvPr id="5" name="Picture 4"/>
          <p:cNvPicPr>
            <a:picLocks noChangeAspect="1"/>
          </p:cNvPicPr>
          <p:nvPr/>
        </p:nvPicPr>
        <p:blipFill rotWithShape="1">
          <a:blip r:embed="rId2"/>
          <a:srcRect r="9026"/>
          <a:stretch/>
        </p:blipFill>
        <p:spPr>
          <a:xfrm>
            <a:off x="1763486" y="783134"/>
            <a:ext cx="5399938" cy="3550240"/>
          </a:xfrm>
          <a:prstGeom prst="rect">
            <a:avLst/>
          </a:prstGeom>
        </p:spPr>
      </p:pic>
      <p:sp>
        <p:nvSpPr>
          <p:cNvPr id="6" name="Rectangle 5"/>
          <p:cNvSpPr/>
          <p:nvPr/>
        </p:nvSpPr>
        <p:spPr>
          <a:xfrm>
            <a:off x="2521656" y="4351039"/>
            <a:ext cx="3829703" cy="400110"/>
          </a:xfrm>
          <a:prstGeom prst="rect">
            <a:avLst/>
          </a:prstGeom>
        </p:spPr>
        <p:txBody>
          <a:bodyPr wrap="none">
            <a:spAutoFit/>
          </a:bodyPr>
          <a:lstStyle/>
          <a:p>
            <a:r>
              <a:rPr lang="en-US" b="0" dirty="0" smtClean="0">
                <a:solidFill>
                  <a:srgbClr val="FF0000"/>
                </a:solidFill>
                <a:latin typeface="Calibri" pitchFamily="34" charset="0"/>
                <a:cs typeface="Calibri" pitchFamily="34" charset="0"/>
              </a:rPr>
              <a:t>A typical Google search result page</a:t>
            </a:r>
            <a:endParaRPr lang="en-IN" b="0"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23541900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Ad Placement of </a:t>
            </a:r>
            <a:r>
              <a:rPr lang="en-US" sz="2900" dirty="0" smtClean="0">
                <a:cs typeface="Times New Roman" pitchFamily="18" charset="0"/>
              </a:rPr>
              <a:t>Google: Top</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b="1" dirty="0" smtClean="0">
                <a:solidFill>
                  <a:srgbClr val="FF0000"/>
                </a:solidFill>
              </a:rPr>
              <a:t>Top</a:t>
            </a:r>
          </a:p>
          <a:p>
            <a:pPr lvl="1" algn="just">
              <a:lnSpc>
                <a:spcPct val="125000"/>
              </a:lnSpc>
              <a:spcBef>
                <a:spcPts val="900"/>
              </a:spcBef>
              <a:defRPr/>
            </a:pPr>
            <a:r>
              <a:rPr lang="en-US" sz="1800" dirty="0" smtClean="0"/>
              <a:t>The top position is considered as the prime location in search engine result page.</a:t>
            </a:r>
          </a:p>
          <a:p>
            <a:pPr lvl="1" algn="just">
              <a:lnSpc>
                <a:spcPct val="125000"/>
              </a:lnSpc>
              <a:spcBef>
                <a:spcPts val="1800"/>
              </a:spcBef>
              <a:defRPr/>
            </a:pPr>
            <a:r>
              <a:rPr lang="en-US" sz="1800" dirty="0" smtClean="0"/>
              <a:t>Users usually click on results on the first page and that too which are above the scroll</a:t>
            </a:r>
          </a:p>
          <a:p>
            <a:pPr lvl="1" algn="just">
              <a:lnSpc>
                <a:spcPct val="125000"/>
              </a:lnSpc>
              <a:spcBef>
                <a:spcPts val="1800"/>
              </a:spcBef>
              <a:defRPr/>
            </a:pPr>
            <a:r>
              <a:rPr lang="en-US" sz="1800" dirty="0" smtClean="0"/>
              <a:t>The competition is for the top four positions on the first page, and click rates are high for them.</a:t>
            </a:r>
          </a:p>
          <a:p>
            <a:pPr lvl="1" algn="just">
              <a:lnSpc>
                <a:spcPct val="125000"/>
              </a:lnSpc>
              <a:spcBef>
                <a:spcPts val="1800"/>
              </a:spcBef>
              <a:defRPr/>
            </a:pPr>
            <a:r>
              <a:rPr lang="en-US" sz="1800" dirty="0" smtClean="0"/>
              <a:t>The ads are called </a:t>
            </a:r>
            <a:r>
              <a:rPr lang="en-US" sz="1800" dirty="0"/>
              <a:t>native ads as they come in the same place where organic results </a:t>
            </a:r>
            <a:r>
              <a:rPr lang="en-US" sz="1800" dirty="0" smtClean="0"/>
              <a:t>come.</a:t>
            </a:r>
          </a:p>
        </p:txBody>
      </p:sp>
    </p:spTree>
    <p:extLst>
      <p:ext uri="{BB962C8B-B14F-4D97-AF65-F5344CB8AC3E}">
        <p14:creationId xmlns:p14="http://schemas.microsoft.com/office/powerpoint/2010/main" val="11706817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Ad Placement of </a:t>
            </a:r>
            <a:r>
              <a:rPr lang="en-US" sz="2900" dirty="0" smtClean="0">
                <a:cs typeface="Times New Roman" pitchFamily="18" charset="0"/>
              </a:rPr>
              <a:t>Google: Side</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b="1" dirty="0" smtClean="0">
                <a:solidFill>
                  <a:srgbClr val="FF0000"/>
                </a:solidFill>
              </a:rPr>
              <a:t>Side</a:t>
            </a:r>
            <a:endParaRPr lang="en-US" sz="1500" b="1" dirty="0" smtClean="0">
              <a:solidFill>
                <a:srgbClr val="FF0000"/>
              </a:solidFill>
            </a:endParaRPr>
          </a:p>
          <a:p>
            <a:pPr lvl="1" algn="just">
              <a:lnSpc>
                <a:spcPct val="125000"/>
              </a:lnSpc>
              <a:spcBef>
                <a:spcPts val="1800"/>
              </a:spcBef>
              <a:defRPr/>
            </a:pPr>
            <a:r>
              <a:rPr lang="en-US" sz="1800" dirty="0" smtClean="0"/>
              <a:t>The side has only ads without organic results, so users pay more attention to results of main section.</a:t>
            </a:r>
          </a:p>
          <a:p>
            <a:pPr lvl="1" algn="just">
              <a:lnSpc>
                <a:spcPct val="125000"/>
              </a:lnSpc>
              <a:spcBef>
                <a:spcPts val="1800"/>
              </a:spcBef>
              <a:defRPr/>
            </a:pPr>
            <a:r>
              <a:rPr lang="en-US" sz="1800" dirty="0">
                <a:solidFill>
                  <a:srgbClr val="0000CC"/>
                </a:solidFill>
              </a:rPr>
              <a:t>Click rates of right side were very low as they were not native</a:t>
            </a:r>
            <a:r>
              <a:rPr lang="en-US" sz="1800" dirty="0" smtClean="0">
                <a:solidFill>
                  <a:srgbClr val="0000CC"/>
                </a:solidFill>
              </a:rPr>
              <a:t>.</a:t>
            </a:r>
          </a:p>
        </p:txBody>
      </p:sp>
    </p:spTree>
    <p:extLst>
      <p:ext uri="{BB962C8B-B14F-4D97-AF65-F5344CB8AC3E}">
        <p14:creationId xmlns:p14="http://schemas.microsoft.com/office/powerpoint/2010/main" val="12481399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Ad Placement of </a:t>
            </a:r>
            <a:r>
              <a:rPr lang="en-US" sz="2900" dirty="0" smtClean="0">
                <a:cs typeface="Times New Roman" pitchFamily="18" charset="0"/>
              </a:rPr>
              <a:t>Google: Bottom</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800" b="1" dirty="0" smtClean="0">
                <a:solidFill>
                  <a:srgbClr val="FF0000"/>
                </a:solidFill>
              </a:rPr>
              <a:t>Bottom</a:t>
            </a:r>
            <a:endParaRPr lang="en-US" sz="1500" b="1" dirty="0" smtClean="0">
              <a:solidFill>
                <a:srgbClr val="FF0000"/>
              </a:solidFill>
            </a:endParaRPr>
          </a:p>
          <a:p>
            <a:pPr lvl="1" algn="just">
              <a:lnSpc>
                <a:spcPct val="125000"/>
              </a:lnSpc>
              <a:spcBef>
                <a:spcPts val="900"/>
              </a:spcBef>
              <a:defRPr/>
            </a:pPr>
            <a:r>
              <a:rPr lang="en-US" sz="1800" dirty="0" smtClean="0">
                <a:solidFill>
                  <a:srgbClr val="0000CC"/>
                </a:solidFill>
              </a:rPr>
              <a:t>If the AdRank for an ad is lower than the threshold for the Top position, in that case (even if the top position does not show any ad), the ad is shown in the bottom area.</a:t>
            </a:r>
          </a:p>
          <a:p>
            <a:pPr lvl="1" algn="just">
              <a:lnSpc>
                <a:spcPct val="125000"/>
              </a:lnSpc>
              <a:spcBef>
                <a:spcPts val="1800"/>
              </a:spcBef>
              <a:defRPr/>
            </a:pPr>
            <a:r>
              <a:rPr lang="en-US" sz="1800" b="1" dirty="0" smtClean="0"/>
              <a:t>Google categories the bottom ads as ‘others’.</a:t>
            </a:r>
          </a:p>
          <a:p>
            <a:pPr lvl="1" algn="just">
              <a:lnSpc>
                <a:spcPct val="125000"/>
              </a:lnSpc>
              <a:spcBef>
                <a:spcPts val="1800"/>
              </a:spcBef>
              <a:defRPr/>
            </a:pPr>
            <a:r>
              <a:rPr lang="en-US" sz="1800" dirty="0" smtClean="0"/>
              <a:t>The other ads are unique for each page of the results.</a:t>
            </a:r>
          </a:p>
          <a:p>
            <a:pPr lvl="1" algn="just">
              <a:lnSpc>
                <a:spcPct val="125000"/>
              </a:lnSpc>
              <a:spcBef>
                <a:spcPts val="1800"/>
              </a:spcBef>
              <a:defRPr/>
            </a:pPr>
            <a:r>
              <a:rPr lang="en-US" sz="1800" dirty="0" smtClean="0"/>
              <a:t>Google does not repeat ads shown in ‘other’ slots rather would show newer ads in subsequent pages of results.</a:t>
            </a:r>
          </a:p>
          <a:p>
            <a:pPr lvl="1" algn="just">
              <a:lnSpc>
                <a:spcPct val="125000"/>
              </a:lnSpc>
              <a:spcBef>
                <a:spcPts val="1800"/>
              </a:spcBef>
              <a:defRPr/>
            </a:pPr>
            <a:r>
              <a:rPr lang="en-US" sz="1800" b="1" dirty="0" smtClean="0"/>
              <a:t>Ads in the ‘other’ slot, however, may be shown in the top slot in one of the result pages.</a:t>
            </a:r>
          </a:p>
        </p:txBody>
      </p:sp>
    </p:spTree>
    <p:extLst>
      <p:ext uri="{BB962C8B-B14F-4D97-AF65-F5344CB8AC3E}">
        <p14:creationId xmlns:p14="http://schemas.microsoft.com/office/powerpoint/2010/main" val="25253618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3000" dirty="0" smtClean="0">
                <a:cs typeface="Times New Roman" pitchFamily="18" charset="0"/>
              </a:rPr>
              <a:t>Appearance of Ads on Google Result Page</a:t>
            </a:r>
            <a:endParaRPr lang="en-US" sz="3000"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110155810"/>
              </p:ext>
            </p:extLst>
          </p:nvPr>
        </p:nvGraphicFramePr>
        <p:xfrm>
          <a:off x="511629" y="975632"/>
          <a:ext cx="8183337" cy="2404724"/>
        </p:xfrm>
        <a:graphic>
          <a:graphicData uri="http://schemas.openxmlformats.org/drawingml/2006/table">
            <a:tbl>
              <a:tblPr firstRow="1" firstCol="1" bandRow="1">
                <a:tableStyleId>{BC89EF96-8CEA-46FF-86C4-4CE0E7609802}</a:tableStyleId>
              </a:tblPr>
              <a:tblGrid>
                <a:gridCol w="2727779">
                  <a:extLst>
                    <a:ext uri="{9D8B030D-6E8A-4147-A177-3AD203B41FA5}">
                      <a16:colId xmlns:a16="http://schemas.microsoft.com/office/drawing/2014/main" xmlns="" val="20000"/>
                    </a:ext>
                  </a:extLst>
                </a:gridCol>
                <a:gridCol w="2727779">
                  <a:extLst>
                    <a:ext uri="{9D8B030D-6E8A-4147-A177-3AD203B41FA5}">
                      <a16:colId xmlns:a16="http://schemas.microsoft.com/office/drawing/2014/main" xmlns="" val="20001"/>
                    </a:ext>
                  </a:extLst>
                </a:gridCol>
                <a:gridCol w="2727779">
                  <a:extLst>
                    <a:ext uri="{9D8B030D-6E8A-4147-A177-3AD203B41FA5}">
                      <a16:colId xmlns:a16="http://schemas.microsoft.com/office/drawing/2014/main" xmlns="" val="20002"/>
                    </a:ext>
                  </a:extLst>
                </a:gridCol>
              </a:tblGrid>
              <a:tr h="842282">
                <a:tc>
                  <a:txBody>
                    <a:bodyPr/>
                    <a:lstStyle/>
                    <a:p>
                      <a:pPr algn="ctr">
                        <a:lnSpc>
                          <a:spcPct val="100000"/>
                        </a:lnSpc>
                        <a:spcBef>
                          <a:spcPts val="0"/>
                        </a:spcBef>
                        <a:spcAft>
                          <a:spcPts val="0"/>
                        </a:spcAft>
                      </a:pPr>
                      <a:r>
                        <a:rPr lang="en-US" sz="2100" dirty="0">
                          <a:solidFill>
                            <a:srgbClr val="FF0000"/>
                          </a:solidFill>
                          <a:effectLst/>
                        </a:rPr>
                        <a:t>Page</a:t>
                      </a:r>
                      <a:endParaRPr lang="en-IN" sz="2100" dirty="0">
                        <a:solidFill>
                          <a:srgbClr val="FF0000"/>
                        </a:solidFill>
                        <a:effectLst/>
                        <a:latin typeface="Calisto MT" panose="02040603050505030304" pitchFamily="18" charset="0"/>
                      </a:endParaRPr>
                    </a:p>
                  </a:txBody>
                  <a:tcPr marL="51435" marR="51435" marT="0" marB="0" anchor="ctr"/>
                </a:tc>
                <a:tc>
                  <a:txBody>
                    <a:bodyPr/>
                    <a:lstStyle/>
                    <a:p>
                      <a:pPr algn="ctr">
                        <a:lnSpc>
                          <a:spcPct val="100000"/>
                        </a:lnSpc>
                        <a:spcBef>
                          <a:spcPts val="0"/>
                        </a:spcBef>
                        <a:spcAft>
                          <a:spcPts val="0"/>
                        </a:spcAft>
                      </a:pPr>
                      <a:r>
                        <a:rPr lang="en-US" sz="2100" dirty="0">
                          <a:solidFill>
                            <a:srgbClr val="FF0000"/>
                          </a:solidFill>
                          <a:effectLst/>
                        </a:rPr>
                        <a:t>Top </a:t>
                      </a:r>
                      <a:r>
                        <a:rPr lang="en-US" sz="2100" dirty="0" smtClean="0">
                          <a:solidFill>
                            <a:srgbClr val="FF0000"/>
                          </a:solidFill>
                          <a:effectLst/>
                        </a:rPr>
                        <a:t>Slots</a:t>
                      </a:r>
                      <a:endParaRPr lang="en-IN" sz="2100" dirty="0">
                        <a:solidFill>
                          <a:srgbClr val="FF0000"/>
                        </a:solidFill>
                        <a:effectLst/>
                        <a:latin typeface="Calisto MT" panose="02040603050505030304" pitchFamily="18" charset="0"/>
                      </a:endParaRPr>
                    </a:p>
                  </a:txBody>
                  <a:tcPr marL="51435" marR="51435" marT="0" marB="0" anchor="ctr"/>
                </a:tc>
                <a:tc>
                  <a:txBody>
                    <a:bodyPr/>
                    <a:lstStyle/>
                    <a:p>
                      <a:pPr algn="ctr">
                        <a:lnSpc>
                          <a:spcPct val="100000"/>
                        </a:lnSpc>
                        <a:spcBef>
                          <a:spcPts val="0"/>
                        </a:spcBef>
                        <a:spcAft>
                          <a:spcPts val="0"/>
                        </a:spcAft>
                      </a:pPr>
                      <a:r>
                        <a:rPr lang="en-US" sz="2100" dirty="0">
                          <a:solidFill>
                            <a:srgbClr val="FF0000"/>
                          </a:solidFill>
                          <a:effectLst/>
                        </a:rPr>
                        <a:t>Other </a:t>
                      </a:r>
                      <a:r>
                        <a:rPr lang="en-US" sz="2100" dirty="0" smtClean="0">
                          <a:solidFill>
                            <a:srgbClr val="FF0000"/>
                          </a:solidFill>
                          <a:effectLst/>
                        </a:rPr>
                        <a:t>Slots</a:t>
                      </a:r>
                      <a:endParaRPr lang="en-IN" sz="2100" dirty="0">
                        <a:solidFill>
                          <a:srgbClr val="FF0000"/>
                        </a:solidFill>
                        <a:effectLst/>
                        <a:latin typeface="Calisto MT" panose="02040603050505030304" pitchFamily="18" charset="0"/>
                      </a:endParaRPr>
                    </a:p>
                  </a:txBody>
                  <a:tcPr marL="51435" marR="51435" marT="0" marB="0" anchor="ctr"/>
                </a:tc>
                <a:extLst>
                  <a:ext uri="{0D108BD9-81ED-4DB2-BD59-A6C34878D82A}">
                    <a16:rowId xmlns:a16="http://schemas.microsoft.com/office/drawing/2014/main" xmlns="" val="10000"/>
                  </a:ext>
                </a:extLst>
              </a:tr>
              <a:tr h="520814">
                <a:tc>
                  <a:txBody>
                    <a:bodyPr/>
                    <a:lstStyle/>
                    <a:p>
                      <a:pPr algn="ctr">
                        <a:lnSpc>
                          <a:spcPct val="100000"/>
                        </a:lnSpc>
                        <a:spcBef>
                          <a:spcPts val="0"/>
                        </a:spcBef>
                        <a:spcAft>
                          <a:spcPts val="0"/>
                        </a:spcAft>
                      </a:pPr>
                      <a:r>
                        <a:rPr lang="en-US" sz="2100" b="0" dirty="0">
                          <a:effectLst/>
                        </a:rPr>
                        <a:t>Page 1</a:t>
                      </a:r>
                      <a:endParaRPr lang="en-IN" sz="2100" b="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1-4</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5-7</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xmlns="" val="10001"/>
                  </a:ext>
                </a:extLst>
              </a:tr>
              <a:tr h="520814">
                <a:tc>
                  <a:txBody>
                    <a:bodyPr/>
                    <a:lstStyle/>
                    <a:p>
                      <a:pPr algn="ctr">
                        <a:lnSpc>
                          <a:spcPct val="100000"/>
                        </a:lnSpc>
                        <a:spcBef>
                          <a:spcPts val="0"/>
                        </a:spcBef>
                        <a:spcAft>
                          <a:spcPts val="0"/>
                        </a:spcAft>
                      </a:pPr>
                      <a:r>
                        <a:rPr lang="en-US" sz="2100" b="0" dirty="0">
                          <a:effectLst/>
                        </a:rPr>
                        <a:t>Page 2</a:t>
                      </a:r>
                      <a:endParaRPr lang="en-IN" sz="2100" b="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1, 2, 5</a:t>
                      </a:r>
                      <a:r>
                        <a:rPr lang="en-US" sz="2100" dirty="0" smtClean="0">
                          <a:effectLst/>
                        </a:rPr>
                        <a:t>, 6</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3, 8-10</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xmlns="" val="10002"/>
                  </a:ext>
                </a:extLst>
              </a:tr>
              <a:tr h="520814">
                <a:tc>
                  <a:txBody>
                    <a:bodyPr/>
                    <a:lstStyle/>
                    <a:p>
                      <a:pPr algn="ctr">
                        <a:lnSpc>
                          <a:spcPct val="100000"/>
                        </a:lnSpc>
                        <a:spcBef>
                          <a:spcPts val="0"/>
                        </a:spcBef>
                        <a:spcAft>
                          <a:spcPts val="0"/>
                        </a:spcAft>
                      </a:pPr>
                      <a:r>
                        <a:rPr lang="en-US" sz="2100" b="0" dirty="0">
                          <a:effectLst/>
                        </a:rPr>
                        <a:t>Page 3</a:t>
                      </a:r>
                      <a:endParaRPr lang="en-IN" sz="2100" b="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1, 2, 7</a:t>
                      </a:r>
                      <a:r>
                        <a:rPr lang="en-US" sz="2100" dirty="0" smtClean="0">
                          <a:effectLst/>
                        </a:rPr>
                        <a:t>, 8</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ctr">
                        <a:lnSpc>
                          <a:spcPct val="100000"/>
                        </a:lnSpc>
                        <a:spcBef>
                          <a:spcPts val="0"/>
                        </a:spcBef>
                        <a:spcAft>
                          <a:spcPts val="0"/>
                        </a:spcAft>
                      </a:pPr>
                      <a:r>
                        <a:rPr lang="en-US" sz="2100" dirty="0">
                          <a:effectLst/>
                        </a:rPr>
                        <a:t>Ads 4,11-12</a:t>
                      </a:r>
                      <a:endParaRPr lang="en-IN" sz="2100" dirty="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5040186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Ad Rank</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900"/>
              </a:spcBef>
              <a:defRPr/>
            </a:pPr>
            <a:r>
              <a:rPr lang="en-US" sz="1900" dirty="0" smtClean="0">
                <a:solidFill>
                  <a:srgbClr val="FF0000"/>
                </a:solidFill>
              </a:rPr>
              <a:t>Ad Rank is the position at which the ad appears in the search engine results.</a:t>
            </a:r>
          </a:p>
          <a:p>
            <a:pPr algn="just">
              <a:lnSpc>
                <a:spcPct val="125000"/>
              </a:lnSpc>
              <a:spcBef>
                <a:spcPts val="900"/>
              </a:spcBef>
              <a:defRPr/>
            </a:pPr>
            <a:r>
              <a:rPr lang="en-US" sz="1800" dirty="0" smtClean="0">
                <a:solidFill>
                  <a:srgbClr val="0000CC"/>
                </a:solidFill>
              </a:rPr>
              <a:t>A study by </a:t>
            </a:r>
            <a:r>
              <a:rPr lang="en-US" sz="1800" dirty="0" err="1" smtClean="0">
                <a:solidFill>
                  <a:srgbClr val="0000CC"/>
                </a:solidFill>
              </a:rPr>
              <a:t>Chitika</a:t>
            </a:r>
            <a:r>
              <a:rPr lang="en-US" sz="1800" dirty="0" smtClean="0">
                <a:solidFill>
                  <a:srgbClr val="0000CC"/>
                </a:solidFill>
              </a:rPr>
              <a:t> (2013) has shown that the results which appear in the top three positions combined attract more than 60% of traffic compared to all other results.</a:t>
            </a:r>
          </a:p>
          <a:p>
            <a:pPr algn="just">
              <a:lnSpc>
                <a:spcPct val="125000"/>
              </a:lnSpc>
              <a:spcBef>
                <a:spcPts val="900"/>
              </a:spcBef>
              <a:defRPr/>
            </a:pPr>
            <a:endParaRPr lang="en-US" sz="1800" dirty="0">
              <a:solidFill>
                <a:srgbClr val="FF0000"/>
              </a:solidFill>
            </a:endParaRPr>
          </a:p>
          <a:p>
            <a:pPr algn="just">
              <a:lnSpc>
                <a:spcPct val="125000"/>
              </a:lnSpc>
              <a:spcBef>
                <a:spcPts val="900"/>
              </a:spcBef>
              <a:defRPr/>
            </a:pPr>
            <a:endParaRPr lang="en-US" sz="1800" dirty="0" smtClean="0"/>
          </a:p>
        </p:txBody>
      </p:sp>
      <p:graphicFrame>
        <p:nvGraphicFramePr>
          <p:cNvPr id="4" name="Chart 3"/>
          <p:cNvGraphicFramePr/>
          <p:nvPr>
            <p:extLst>
              <p:ext uri="{D42A27DB-BD31-4B8C-83A1-F6EECF244321}">
                <p14:modId xmlns:p14="http://schemas.microsoft.com/office/powerpoint/2010/main" val="3035363790"/>
              </p:ext>
            </p:extLst>
          </p:nvPr>
        </p:nvGraphicFramePr>
        <p:xfrm>
          <a:off x="576942" y="1905001"/>
          <a:ext cx="8327571" cy="2914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85998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Ad Auction Model in Search Engine</a:t>
            </a:r>
            <a:endParaRPr lang="en-US" sz="2900" dirty="0"/>
          </a:p>
        </p:txBody>
      </p:sp>
      <p:sp>
        <p:nvSpPr>
          <p:cNvPr id="3" name="Content Placeholder 2"/>
          <p:cNvSpPr>
            <a:spLocks noGrp="1"/>
          </p:cNvSpPr>
          <p:nvPr>
            <p:ph idx="1"/>
          </p:nvPr>
        </p:nvSpPr>
        <p:spPr>
          <a:xfrm>
            <a:off x="206830" y="647700"/>
            <a:ext cx="4920341" cy="4239986"/>
          </a:xfrm>
        </p:spPr>
        <p:txBody>
          <a:bodyPr/>
          <a:lstStyle/>
          <a:p>
            <a:pPr algn="just">
              <a:lnSpc>
                <a:spcPct val="125000"/>
              </a:lnSpc>
              <a:spcBef>
                <a:spcPts val="700"/>
              </a:spcBef>
              <a:defRPr/>
            </a:pPr>
            <a:r>
              <a:rPr lang="en-US" sz="1900" dirty="0" smtClean="0"/>
              <a:t>Biding is done for keywords.</a:t>
            </a:r>
          </a:p>
          <a:p>
            <a:pPr algn="just">
              <a:lnSpc>
                <a:spcPct val="125000"/>
              </a:lnSpc>
              <a:spcBef>
                <a:spcPts val="700"/>
              </a:spcBef>
              <a:defRPr/>
            </a:pPr>
            <a:r>
              <a:rPr lang="en-US" sz="1900" dirty="0" smtClean="0"/>
              <a:t>The auction model of Google search ads is based on AdRank.</a:t>
            </a:r>
          </a:p>
          <a:p>
            <a:pPr lvl="1" algn="just">
              <a:lnSpc>
                <a:spcPct val="125000"/>
              </a:lnSpc>
              <a:spcBef>
                <a:spcPts val="700"/>
              </a:spcBef>
              <a:defRPr/>
            </a:pPr>
            <a:r>
              <a:rPr lang="en-US" sz="1700" dirty="0" smtClean="0">
                <a:solidFill>
                  <a:srgbClr val="FF0000"/>
                </a:solidFill>
              </a:rPr>
              <a:t>AdRank </a:t>
            </a:r>
            <a:r>
              <a:rPr lang="en-US" sz="1700" dirty="0">
                <a:solidFill>
                  <a:srgbClr val="FF0000"/>
                </a:solidFill>
              </a:rPr>
              <a:t>= </a:t>
            </a:r>
            <a:r>
              <a:rPr lang="en-US" sz="1700" dirty="0" smtClean="0">
                <a:solidFill>
                  <a:srgbClr val="FF0000"/>
                </a:solidFill>
              </a:rPr>
              <a:t>Maximum Bid </a:t>
            </a:r>
            <a:r>
              <a:rPr lang="en-US" sz="1700" dirty="0">
                <a:solidFill>
                  <a:srgbClr val="FF0000"/>
                </a:solidFill>
              </a:rPr>
              <a:t>× Quality Score</a:t>
            </a:r>
          </a:p>
          <a:p>
            <a:pPr lvl="1" algn="just">
              <a:lnSpc>
                <a:spcPct val="125000"/>
              </a:lnSpc>
              <a:spcBef>
                <a:spcPts val="700"/>
              </a:spcBef>
              <a:defRPr/>
            </a:pPr>
            <a:r>
              <a:rPr lang="en-US" sz="1700" dirty="0"/>
              <a:t>Based on the </a:t>
            </a:r>
            <a:r>
              <a:rPr lang="en-US" sz="1700" dirty="0" smtClean="0"/>
              <a:t>AdRank</a:t>
            </a:r>
            <a:r>
              <a:rPr lang="en-US" sz="1700" dirty="0"/>
              <a:t>, all the bidders are </a:t>
            </a:r>
            <a:r>
              <a:rPr lang="en-US" sz="1700" dirty="0" smtClean="0"/>
              <a:t>ranked</a:t>
            </a:r>
            <a:r>
              <a:rPr lang="en-US" sz="1700" dirty="0"/>
              <a:t> </a:t>
            </a:r>
            <a:r>
              <a:rPr lang="en-US" sz="1700" dirty="0" smtClean="0"/>
              <a:t>for the keywords.</a:t>
            </a:r>
          </a:p>
          <a:p>
            <a:pPr lvl="1" algn="just">
              <a:lnSpc>
                <a:spcPct val="125000"/>
              </a:lnSpc>
              <a:spcBef>
                <a:spcPts val="700"/>
              </a:spcBef>
              <a:defRPr/>
            </a:pPr>
            <a:r>
              <a:rPr lang="en-US" sz="1700" dirty="0" smtClean="0"/>
              <a:t>Google does not provide weights of the components of the Quality Score. </a:t>
            </a:r>
          </a:p>
          <a:p>
            <a:pPr lvl="1" algn="just">
              <a:lnSpc>
                <a:spcPct val="125000"/>
              </a:lnSpc>
              <a:spcBef>
                <a:spcPts val="700"/>
              </a:spcBef>
              <a:defRPr/>
            </a:pPr>
            <a:r>
              <a:rPr lang="en-US" sz="1700" dirty="0" smtClean="0">
                <a:solidFill>
                  <a:srgbClr val="0000CC"/>
                </a:solidFill>
              </a:rPr>
              <a:t>Some analytics companies have analyzed the quality score of keywords at large scale, and drawn some inferences about weights.</a:t>
            </a:r>
            <a:endParaRPr lang="en-US" sz="1800" dirty="0" smtClean="0">
              <a:solidFill>
                <a:srgbClr val="0000CC"/>
              </a:solidFill>
            </a:endParaRPr>
          </a:p>
        </p:txBody>
      </p:sp>
      <p:graphicFrame>
        <p:nvGraphicFramePr>
          <p:cNvPr id="6" name="Chart 5"/>
          <p:cNvGraphicFramePr/>
          <p:nvPr>
            <p:extLst>
              <p:ext uri="{D42A27DB-BD31-4B8C-83A1-F6EECF244321}">
                <p14:modId xmlns:p14="http://schemas.microsoft.com/office/powerpoint/2010/main" val="241944558"/>
              </p:ext>
            </p:extLst>
          </p:nvPr>
        </p:nvGraphicFramePr>
        <p:xfrm>
          <a:off x="5136444" y="891822"/>
          <a:ext cx="3759200" cy="36237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8829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Types of Display Ads</a:t>
            </a:r>
            <a:endParaRPr lang="en-US" dirty="0"/>
          </a:p>
        </p:txBody>
      </p:sp>
      <p:sp>
        <p:nvSpPr>
          <p:cNvPr id="3" name="Content Placeholder 2"/>
          <p:cNvSpPr>
            <a:spLocks noGrp="1"/>
          </p:cNvSpPr>
          <p:nvPr>
            <p:ph idx="1"/>
          </p:nvPr>
        </p:nvSpPr>
        <p:spPr>
          <a:xfrm>
            <a:off x="163286" y="647700"/>
            <a:ext cx="8817428" cy="4239986"/>
          </a:xfrm>
        </p:spPr>
        <p:txBody>
          <a:bodyPr/>
          <a:lstStyle/>
          <a:p>
            <a:pPr algn="just">
              <a:lnSpc>
                <a:spcPct val="125000"/>
              </a:lnSpc>
              <a:spcBef>
                <a:spcPts val="1200"/>
              </a:spcBef>
              <a:defRPr/>
            </a:pPr>
            <a:r>
              <a:rPr lang="en-US" sz="1800" dirty="0" smtClean="0"/>
              <a:t>Display ads can be classified into different types based on two factors, namely </a:t>
            </a:r>
            <a:r>
              <a:rPr lang="en-US" sz="1800" b="1" dirty="0" smtClean="0">
                <a:solidFill>
                  <a:srgbClr val="0000CC"/>
                </a:solidFill>
              </a:rPr>
              <a:t>format</a:t>
            </a:r>
            <a:r>
              <a:rPr lang="en-US" sz="1800" dirty="0" smtClean="0">
                <a:solidFill>
                  <a:srgbClr val="0000CC"/>
                </a:solidFill>
              </a:rPr>
              <a:t> </a:t>
            </a:r>
            <a:r>
              <a:rPr lang="en-US" sz="1800" dirty="0" smtClean="0"/>
              <a:t>and </a:t>
            </a:r>
            <a:r>
              <a:rPr lang="en-US" sz="1800" b="1" dirty="0" smtClean="0">
                <a:solidFill>
                  <a:srgbClr val="0000CC"/>
                </a:solidFill>
              </a:rPr>
              <a:t>size</a:t>
            </a:r>
            <a:r>
              <a:rPr lang="en-US" sz="1800" dirty="0" smtClean="0"/>
              <a:t>.</a:t>
            </a:r>
          </a:p>
          <a:p>
            <a:pPr algn="just">
              <a:lnSpc>
                <a:spcPct val="125000"/>
              </a:lnSpc>
              <a:spcBef>
                <a:spcPts val="1200"/>
              </a:spcBef>
              <a:defRPr/>
            </a:pPr>
            <a:r>
              <a:rPr lang="en-US" sz="1800" b="1" dirty="0" smtClean="0">
                <a:solidFill>
                  <a:srgbClr val="FF0000"/>
                </a:solidFill>
              </a:rPr>
              <a:t>Display Ad Format</a:t>
            </a:r>
          </a:p>
          <a:p>
            <a:pPr lvl="1" algn="just">
              <a:lnSpc>
                <a:spcPct val="125000"/>
              </a:lnSpc>
              <a:spcBef>
                <a:spcPts val="1200"/>
              </a:spcBef>
              <a:defRPr/>
            </a:pPr>
            <a:r>
              <a:rPr lang="en-US" sz="1600" dirty="0" smtClean="0"/>
              <a:t>Based on format, display ads can be grouped into three categories:</a:t>
            </a:r>
          </a:p>
          <a:p>
            <a:pPr lvl="2" algn="just">
              <a:lnSpc>
                <a:spcPct val="125000"/>
              </a:lnSpc>
              <a:spcBef>
                <a:spcPts val="1200"/>
              </a:spcBef>
              <a:buFont typeface="Courier New" pitchFamily="49" charset="0"/>
              <a:buChar char="o"/>
              <a:defRPr/>
            </a:pPr>
            <a:r>
              <a:rPr lang="en-US" sz="1600" dirty="0" smtClean="0">
                <a:solidFill>
                  <a:srgbClr val="0000CC"/>
                </a:solidFill>
              </a:rPr>
              <a:t>Image Ads </a:t>
            </a:r>
            <a:r>
              <a:rPr lang="en-US" sz="1600" dirty="0" smtClean="0">
                <a:solidFill>
                  <a:schemeClr val="tx1"/>
                </a:solidFill>
              </a:rPr>
              <a:t>– contains static images related to product or service</a:t>
            </a:r>
          </a:p>
          <a:p>
            <a:pPr lvl="2" algn="just">
              <a:lnSpc>
                <a:spcPct val="125000"/>
              </a:lnSpc>
              <a:spcBef>
                <a:spcPts val="1200"/>
              </a:spcBef>
              <a:buFont typeface="Courier New" pitchFamily="49" charset="0"/>
              <a:buChar char="o"/>
              <a:defRPr/>
            </a:pPr>
            <a:r>
              <a:rPr lang="en-US" sz="1600" dirty="0" smtClean="0">
                <a:solidFill>
                  <a:srgbClr val="0000CC"/>
                </a:solidFill>
              </a:rPr>
              <a:t>Rich Media Ads </a:t>
            </a:r>
            <a:r>
              <a:rPr lang="en-US" sz="1600" dirty="0" smtClean="0">
                <a:solidFill>
                  <a:schemeClr val="tx1"/>
                </a:solidFill>
              </a:rPr>
              <a:t>– includes interactive media such as animation or other dynamic aspects which change upon user interaction</a:t>
            </a:r>
          </a:p>
          <a:p>
            <a:pPr lvl="2" algn="just">
              <a:lnSpc>
                <a:spcPct val="125000"/>
              </a:lnSpc>
              <a:spcBef>
                <a:spcPts val="1200"/>
              </a:spcBef>
              <a:buFont typeface="Courier New" pitchFamily="49" charset="0"/>
              <a:buChar char="o"/>
              <a:defRPr/>
            </a:pPr>
            <a:r>
              <a:rPr lang="en-US" sz="1600" dirty="0" smtClean="0">
                <a:solidFill>
                  <a:srgbClr val="0000CC"/>
                </a:solidFill>
              </a:rPr>
              <a:t>Video Ads </a:t>
            </a:r>
            <a:r>
              <a:rPr lang="en-US" sz="1600" dirty="0" smtClean="0">
                <a:solidFill>
                  <a:schemeClr val="tx1"/>
                </a:solidFill>
              </a:rPr>
              <a:t>– embeds video in the ad. This format of advertising is extensively used in YouTube. It is highly effective and is gaining immense popularity in the advertising world.</a:t>
            </a:r>
          </a:p>
          <a:p>
            <a:pPr lvl="1" algn="just">
              <a:lnSpc>
                <a:spcPct val="125000"/>
              </a:lnSpc>
              <a:spcBef>
                <a:spcPts val="600"/>
              </a:spcBef>
              <a:defRPr/>
            </a:pPr>
            <a:endParaRPr lang="en-US" sz="1600" dirty="0" smtClean="0"/>
          </a:p>
        </p:txBody>
      </p:sp>
    </p:spTree>
    <p:extLst>
      <p:ext uri="{BB962C8B-B14F-4D97-AF65-F5344CB8AC3E}">
        <p14:creationId xmlns:p14="http://schemas.microsoft.com/office/powerpoint/2010/main" val="23216222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Quality </a:t>
            </a:r>
            <a:r>
              <a:rPr lang="en-US" sz="2900" dirty="0" smtClean="0">
                <a:cs typeface="Times New Roman" pitchFamily="18" charset="0"/>
              </a:rPr>
              <a:t>Score of Ad: </a:t>
            </a:r>
            <a:r>
              <a:rPr lang="en-US" sz="2900" dirty="0" smtClean="0">
                <a:solidFill>
                  <a:srgbClr val="FFC000"/>
                </a:solidFill>
                <a:cs typeface="Times New Roman" pitchFamily="18" charset="0"/>
              </a:rPr>
              <a:t>Landing Page</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smtClean="0"/>
              <a:t>Each </a:t>
            </a:r>
            <a:r>
              <a:rPr lang="en-US" sz="1800" dirty="0"/>
              <a:t>ad has a target URL configured for it, which, upon clicking, takes </a:t>
            </a:r>
            <a:r>
              <a:rPr lang="en-US" sz="1800" dirty="0" smtClean="0"/>
              <a:t>us </a:t>
            </a:r>
            <a:r>
              <a:rPr lang="en-US" sz="1800" dirty="0"/>
              <a:t>to the landing page. </a:t>
            </a:r>
            <a:endParaRPr lang="en-US" sz="1800" dirty="0" smtClean="0"/>
          </a:p>
          <a:p>
            <a:pPr algn="just">
              <a:lnSpc>
                <a:spcPct val="125000"/>
              </a:lnSpc>
              <a:spcBef>
                <a:spcPts val="1800"/>
              </a:spcBef>
              <a:defRPr/>
            </a:pPr>
            <a:r>
              <a:rPr lang="en-US" sz="1800" dirty="0" smtClean="0"/>
              <a:t>The </a:t>
            </a:r>
            <a:r>
              <a:rPr lang="en-US" sz="1800" dirty="0"/>
              <a:t>content of the landing page must match the ad. </a:t>
            </a:r>
            <a:endParaRPr lang="en-US" sz="1800" dirty="0" smtClean="0"/>
          </a:p>
          <a:p>
            <a:pPr algn="just">
              <a:lnSpc>
                <a:spcPct val="125000"/>
              </a:lnSpc>
              <a:spcBef>
                <a:spcPts val="1800"/>
              </a:spcBef>
              <a:defRPr/>
            </a:pPr>
            <a:r>
              <a:rPr lang="en-US" sz="1800" dirty="0" smtClean="0"/>
              <a:t>In </a:t>
            </a:r>
            <a:r>
              <a:rPr lang="en-US" sz="1800" dirty="0"/>
              <a:t>addition to the content match, search engines </a:t>
            </a:r>
            <a:r>
              <a:rPr lang="en-US" sz="1800" dirty="0" smtClean="0"/>
              <a:t>also </a:t>
            </a:r>
            <a:r>
              <a:rPr lang="en-US" sz="1800" dirty="0"/>
              <a:t>look at the quality of the landing page</a:t>
            </a:r>
            <a:r>
              <a:rPr lang="en-US" sz="1800" dirty="0" smtClean="0"/>
              <a:t>.</a:t>
            </a:r>
          </a:p>
          <a:p>
            <a:pPr algn="just">
              <a:lnSpc>
                <a:spcPct val="125000"/>
              </a:lnSpc>
              <a:spcBef>
                <a:spcPts val="1800"/>
              </a:spcBef>
              <a:defRPr/>
            </a:pPr>
            <a:r>
              <a:rPr lang="en-US" sz="1800" dirty="0" smtClean="0"/>
              <a:t>A </a:t>
            </a:r>
            <a:r>
              <a:rPr lang="en-US" sz="1800" dirty="0"/>
              <a:t>good landing page has relevant and original content</a:t>
            </a:r>
            <a:r>
              <a:rPr lang="en-US" sz="1800" dirty="0" smtClean="0"/>
              <a:t>.</a:t>
            </a:r>
            <a:endParaRPr lang="en-US" sz="1800" dirty="0"/>
          </a:p>
        </p:txBody>
      </p:sp>
    </p:spTree>
    <p:extLst>
      <p:ext uri="{BB962C8B-B14F-4D97-AF65-F5344CB8AC3E}">
        <p14:creationId xmlns:p14="http://schemas.microsoft.com/office/powerpoint/2010/main" val="23446850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Quality </a:t>
            </a:r>
            <a:r>
              <a:rPr lang="en-US" sz="2900" dirty="0" smtClean="0">
                <a:cs typeface="Times New Roman" pitchFamily="18" charset="0"/>
              </a:rPr>
              <a:t>Score of Ad: </a:t>
            </a:r>
            <a:r>
              <a:rPr lang="en-US" sz="2900" dirty="0" smtClean="0">
                <a:solidFill>
                  <a:srgbClr val="FFC000"/>
                </a:solidFill>
                <a:cs typeface="Times New Roman" pitchFamily="18" charset="0"/>
              </a:rPr>
              <a:t>Click Through Rate</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smtClean="0"/>
              <a:t>Click Through Rate (CTR) </a:t>
            </a:r>
            <a:r>
              <a:rPr lang="en-US" sz="1800" dirty="0"/>
              <a:t>is highest for search ads as they capture the intent of users and are a pull medium. </a:t>
            </a:r>
            <a:endParaRPr lang="en-US" sz="1800" dirty="0" smtClean="0"/>
          </a:p>
          <a:p>
            <a:pPr algn="just">
              <a:lnSpc>
                <a:spcPct val="125000"/>
              </a:lnSpc>
              <a:spcBef>
                <a:spcPts val="1800"/>
              </a:spcBef>
              <a:defRPr/>
            </a:pPr>
            <a:r>
              <a:rPr lang="en-US" sz="1800" dirty="0" smtClean="0"/>
              <a:t>If </a:t>
            </a:r>
            <a:r>
              <a:rPr lang="en-US" sz="1800" dirty="0"/>
              <a:t>more people find the ad relevant and interesting, they will click on the ad, and the CTR will go up. </a:t>
            </a:r>
            <a:endParaRPr lang="en-US" sz="1800" dirty="0" smtClean="0"/>
          </a:p>
          <a:p>
            <a:pPr algn="just">
              <a:lnSpc>
                <a:spcPct val="125000"/>
              </a:lnSpc>
              <a:spcBef>
                <a:spcPts val="1800"/>
              </a:spcBef>
              <a:defRPr/>
            </a:pPr>
            <a:r>
              <a:rPr lang="en-US" sz="1800" dirty="0" smtClean="0"/>
              <a:t>CTR </a:t>
            </a:r>
            <a:r>
              <a:rPr lang="en-US" sz="1800" dirty="0"/>
              <a:t>is the most important factor having highest weight of </a:t>
            </a:r>
            <a:r>
              <a:rPr lang="en-US" sz="1800" dirty="0" smtClean="0"/>
              <a:t>55% </a:t>
            </a:r>
            <a:r>
              <a:rPr lang="en-US" sz="1800" dirty="0"/>
              <a:t>in the quality score. </a:t>
            </a:r>
            <a:endParaRPr lang="en-US" sz="1800" dirty="0" smtClean="0"/>
          </a:p>
          <a:p>
            <a:pPr algn="just">
              <a:lnSpc>
                <a:spcPct val="125000"/>
              </a:lnSpc>
              <a:spcBef>
                <a:spcPts val="1800"/>
              </a:spcBef>
              <a:defRPr/>
            </a:pPr>
            <a:r>
              <a:rPr lang="en-US" sz="1800" dirty="0" smtClean="0"/>
              <a:t>Ads </a:t>
            </a:r>
            <a:r>
              <a:rPr lang="en-US" sz="1800" dirty="0"/>
              <a:t>will be shown only when they meet certain threshold quality </a:t>
            </a:r>
            <a:r>
              <a:rPr lang="en-US" sz="1800" dirty="0" smtClean="0"/>
              <a:t>scores.</a:t>
            </a:r>
            <a:endParaRPr lang="en-US" sz="1800" dirty="0"/>
          </a:p>
        </p:txBody>
      </p:sp>
    </p:spTree>
    <p:extLst>
      <p:ext uri="{BB962C8B-B14F-4D97-AF65-F5344CB8AC3E}">
        <p14:creationId xmlns:p14="http://schemas.microsoft.com/office/powerpoint/2010/main" val="23910394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Quality </a:t>
            </a:r>
            <a:r>
              <a:rPr lang="en-US" sz="2900" dirty="0" smtClean="0">
                <a:cs typeface="Times New Roman" pitchFamily="18" charset="0"/>
              </a:rPr>
              <a:t>Score of Ad: </a:t>
            </a:r>
            <a:r>
              <a:rPr lang="en-US" sz="2900" dirty="0" smtClean="0">
                <a:solidFill>
                  <a:srgbClr val="FFC000"/>
                </a:solidFill>
                <a:cs typeface="Times New Roman" pitchFamily="18" charset="0"/>
              </a:rPr>
              <a:t>Relevance</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Search </a:t>
            </a:r>
            <a:r>
              <a:rPr lang="en-US" sz="1800" dirty="0"/>
              <a:t>engines give importance to relevance since high relevance indicates better user experience. </a:t>
            </a:r>
            <a:endParaRPr lang="en-US" sz="1800" dirty="0" smtClean="0"/>
          </a:p>
          <a:p>
            <a:pPr lvl="1" algn="just">
              <a:lnSpc>
                <a:spcPct val="125000"/>
              </a:lnSpc>
              <a:spcBef>
                <a:spcPts val="1200"/>
              </a:spcBef>
              <a:defRPr/>
            </a:pPr>
            <a:r>
              <a:rPr lang="en-US" sz="1800" dirty="0" smtClean="0">
                <a:solidFill>
                  <a:srgbClr val="0000CC"/>
                </a:solidFill>
              </a:rPr>
              <a:t>First</a:t>
            </a:r>
            <a:r>
              <a:rPr lang="en-US" sz="1800" dirty="0">
                <a:solidFill>
                  <a:srgbClr val="0000CC"/>
                </a:solidFill>
              </a:rPr>
              <a:t>, it is whether the search query of the user matches with the keywords that </a:t>
            </a:r>
            <a:r>
              <a:rPr lang="en-US" sz="1800" dirty="0" smtClean="0">
                <a:solidFill>
                  <a:srgbClr val="0000CC"/>
                </a:solidFill>
              </a:rPr>
              <a:t>we </a:t>
            </a:r>
            <a:r>
              <a:rPr lang="en-US" sz="1800" dirty="0">
                <a:solidFill>
                  <a:srgbClr val="0000CC"/>
                </a:solidFill>
              </a:rPr>
              <a:t>are bidding for. </a:t>
            </a:r>
            <a:endParaRPr lang="en-US" sz="1800" dirty="0" smtClean="0">
              <a:solidFill>
                <a:srgbClr val="0000CC"/>
              </a:solidFill>
            </a:endParaRPr>
          </a:p>
          <a:p>
            <a:pPr lvl="1" algn="just">
              <a:lnSpc>
                <a:spcPct val="125000"/>
              </a:lnSpc>
              <a:spcBef>
                <a:spcPts val="1200"/>
              </a:spcBef>
              <a:defRPr/>
            </a:pPr>
            <a:r>
              <a:rPr lang="en-US" sz="1800" dirty="0" smtClean="0">
                <a:solidFill>
                  <a:srgbClr val="0000CC"/>
                </a:solidFill>
              </a:rPr>
              <a:t>Second</a:t>
            </a:r>
            <a:r>
              <a:rPr lang="en-US" sz="1800" dirty="0">
                <a:solidFill>
                  <a:srgbClr val="0000CC"/>
                </a:solidFill>
              </a:rPr>
              <a:t>, it is whether your keywords are appearing in the ad headlines and </a:t>
            </a:r>
            <a:r>
              <a:rPr lang="en-US" sz="1800" dirty="0" smtClean="0">
                <a:solidFill>
                  <a:srgbClr val="0000CC"/>
                </a:solidFill>
              </a:rPr>
              <a:t>description.</a:t>
            </a:r>
          </a:p>
          <a:p>
            <a:pPr algn="just">
              <a:lnSpc>
                <a:spcPct val="125000"/>
              </a:lnSpc>
              <a:spcBef>
                <a:spcPts val="1200"/>
              </a:spcBef>
              <a:defRPr/>
            </a:pPr>
            <a:r>
              <a:rPr lang="en-US" sz="1800" dirty="0" smtClean="0"/>
              <a:t>Out </a:t>
            </a:r>
            <a:r>
              <a:rPr lang="en-US" sz="1800" dirty="0"/>
              <a:t>of all the components of quality score, relevance is the easiest to change and control. </a:t>
            </a:r>
            <a:endParaRPr lang="en-US" sz="1800" dirty="0" smtClean="0"/>
          </a:p>
          <a:p>
            <a:pPr algn="just">
              <a:lnSpc>
                <a:spcPct val="125000"/>
              </a:lnSpc>
              <a:spcBef>
                <a:spcPts val="1200"/>
              </a:spcBef>
              <a:defRPr/>
            </a:pPr>
            <a:r>
              <a:rPr lang="en-US" sz="1800" dirty="0" smtClean="0"/>
              <a:t>Hence</a:t>
            </a:r>
            <a:r>
              <a:rPr lang="en-US" sz="1800" dirty="0"/>
              <a:t>, a new advertiser must strive to improve the quality score by improving </a:t>
            </a:r>
            <a:r>
              <a:rPr lang="en-US" sz="1800" dirty="0" smtClean="0"/>
              <a:t>relevance.</a:t>
            </a:r>
            <a:endParaRPr lang="en-US" sz="1800" dirty="0"/>
          </a:p>
        </p:txBody>
      </p:sp>
    </p:spTree>
    <p:extLst>
      <p:ext uri="{BB962C8B-B14F-4D97-AF65-F5344CB8AC3E}">
        <p14:creationId xmlns:p14="http://schemas.microsoft.com/office/powerpoint/2010/main" val="24378101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a:cs typeface="Times New Roman" pitchFamily="18" charset="0"/>
              </a:rPr>
              <a:t>Creating Ad Campaigns</a:t>
            </a:r>
            <a:endParaRPr lang="en-US" sz="2900" dirty="0"/>
          </a:p>
        </p:txBody>
      </p:sp>
      <p:sp>
        <p:nvSpPr>
          <p:cNvPr id="3" name="Content Placeholder 2"/>
          <p:cNvSpPr>
            <a:spLocks noGrp="1"/>
          </p:cNvSpPr>
          <p:nvPr>
            <p:ph idx="1"/>
          </p:nvPr>
        </p:nvSpPr>
        <p:spPr>
          <a:xfrm>
            <a:off x="206828" y="647700"/>
            <a:ext cx="8817429" cy="4239986"/>
          </a:xfrm>
        </p:spPr>
        <p:txBody>
          <a:bodyPr/>
          <a:lstStyle/>
          <a:p>
            <a:pPr algn="just">
              <a:lnSpc>
                <a:spcPct val="125000"/>
              </a:lnSpc>
              <a:spcBef>
                <a:spcPts val="1800"/>
              </a:spcBef>
              <a:defRPr/>
            </a:pPr>
            <a:r>
              <a:rPr lang="en-US" sz="1800" dirty="0" smtClean="0">
                <a:solidFill>
                  <a:srgbClr val="FF0000"/>
                </a:solidFill>
              </a:rPr>
              <a:t>Architecture of Search Advertising Account (for Ads on Google Search Engine) - </a:t>
            </a:r>
            <a:r>
              <a:rPr lang="en-US" sz="1800" dirty="0" smtClean="0">
                <a:solidFill>
                  <a:srgbClr val="0000CC"/>
                </a:solidFill>
              </a:rPr>
              <a:t>Consider the case of an Online Grocery Store</a:t>
            </a:r>
          </a:p>
          <a:p>
            <a:pPr marL="683823" lvl="1" indent="-342900" algn="just">
              <a:lnSpc>
                <a:spcPct val="125000"/>
              </a:lnSpc>
              <a:spcBef>
                <a:spcPts val="1200"/>
              </a:spcBef>
              <a:buFont typeface="+mj-lt"/>
              <a:buAutoNum type="arabicParenR"/>
              <a:defRPr/>
            </a:pPr>
            <a:r>
              <a:rPr lang="en-US" sz="1800" b="1" dirty="0" smtClean="0"/>
              <a:t>Google AdWords Account</a:t>
            </a:r>
          </a:p>
          <a:p>
            <a:pPr marL="683823" lvl="1" indent="-342900" algn="just">
              <a:lnSpc>
                <a:spcPct val="125000"/>
              </a:lnSpc>
              <a:spcBef>
                <a:spcPts val="1200"/>
              </a:spcBef>
              <a:buFont typeface="+mj-lt"/>
              <a:buAutoNum type="arabicParenR"/>
              <a:defRPr/>
            </a:pPr>
            <a:r>
              <a:rPr lang="en-US" sz="1800" b="1" dirty="0" smtClean="0"/>
              <a:t>Campaigns</a:t>
            </a:r>
          </a:p>
          <a:p>
            <a:pPr marL="683823" lvl="1" indent="-342900" algn="just">
              <a:lnSpc>
                <a:spcPct val="125000"/>
              </a:lnSpc>
              <a:spcBef>
                <a:spcPts val="1200"/>
              </a:spcBef>
              <a:buFont typeface="+mj-lt"/>
              <a:buAutoNum type="arabicParenR"/>
              <a:defRPr/>
            </a:pPr>
            <a:r>
              <a:rPr lang="en-US" sz="1800" b="1" dirty="0" smtClean="0"/>
              <a:t>Ad Groups</a:t>
            </a:r>
          </a:p>
          <a:p>
            <a:pPr marL="683823" lvl="1" indent="-342900" algn="just">
              <a:lnSpc>
                <a:spcPct val="125000"/>
              </a:lnSpc>
              <a:spcBef>
                <a:spcPts val="1200"/>
              </a:spcBef>
              <a:buFont typeface="+mj-lt"/>
              <a:buAutoNum type="arabicParenR"/>
              <a:defRPr/>
            </a:pPr>
            <a:r>
              <a:rPr lang="en-US" sz="1800" b="1" dirty="0" smtClean="0"/>
              <a:t>Ads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046684" y="1412637"/>
            <a:ext cx="4226460" cy="3361956"/>
          </a:xfrm>
          <a:prstGeom prst="rect">
            <a:avLst/>
          </a:prstGeom>
          <a:noFill/>
          <a:ln>
            <a:noFill/>
          </a:ln>
        </p:spPr>
      </p:pic>
    </p:spTree>
    <p:extLst>
      <p:ext uri="{BB962C8B-B14F-4D97-AF65-F5344CB8AC3E}">
        <p14:creationId xmlns:p14="http://schemas.microsoft.com/office/powerpoint/2010/main" val="32359161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Google </a:t>
            </a:r>
            <a:r>
              <a:rPr lang="en-US" sz="2900" dirty="0">
                <a:solidFill>
                  <a:srgbClr val="FFC000"/>
                </a:solidFill>
                <a:cs typeface="Times New Roman" pitchFamily="18" charset="0"/>
              </a:rPr>
              <a:t>AdWords Account </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solidFill>
                  <a:srgbClr val="0000CC"/>
                </a:solidFill>
              </a:rPr>
              <a:t>If the advertiser has an existing account with Google, he/she can use the same details to log-in to AdWords.</a:t>
            </a:r>
          </a:p>
        </p:txBody>
      </p:sp>
    </p:spTree>
    <p:extLst>
      <p:ext uri="{BB962C8B-B14F-4D97-AF65-F5344CB8AC3E}">
        <p14:creationId xmlns:p14="http://schemas.microsoft.com/office/powerpoint/2010/main" val="37212889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Campaigns</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600"/>
              </a:spcBef>
              <a:defRPr/>
            </a:pPr>
            <a:r>
              <a:rPr lang="en-US" sz="1800" dirty="0" smtClean="0"/>
              <a:t>An important setting at campaign level is the daily budget which allows to set daily expenditure possible for the campaign.</a:t>
            </a:r>
          </a:p>
          <a:p>
            <a:pPr algn="just">
              <a:lnSpc>
                <a:spcPct val="125000"/>
              </a:lnSpc>
              <a:spcBef>
                <a:spcPts val="600"/>
              </a:spcBef>
              <a:defRPr/>
            </a:pPr>
            <a:r>
              <a:rPr lang="en-US" sz="1800" dirty="0" smtClean="0"/>
              <a:t>One can have multiple campaigns region-wise to save the cost.</a:t>
            </a:r>
          </a:p>
          <a:p>
            <a:pPr algn="just">
              <a:lnSpc>
                <a:spcPct val="125000"/>
              </a:lnSpc>
              <a:spcBef>
                <a:spcPts val="600"/>
              </a:spcBef>
              <a:defRPr/>
            </a:pPr>
            <a:r>
              <a:rPr lang="en-US" sz="1800" dirty="0" smtClean="0"/>
              <a:t>It can be chosen to show ads only on Google or on all search partners.</a:t>
            </a:r>
          </a:p>
          <a:p>
            <a:pPr algn="just">
              <a:lnSpc>
                <a:spcPct val="125000"/>
              </a:lnSpc>
              <a:spcBef>
                <a:spcPts val="600"/>
              </a:spcBef>
              <a:defRPr/>
            </a:pPr>
            <a:r>
              <a:rPr lang="en-US" sz="1800" dirty="0" smtClean="0">
                <a:solidFill>
                  <a:srgbClr val="0000CC"/>
                </a:solidFill>
              </a:rPr>
              <a:t>An important setting is bidding model where the advertiser can chose amongst Cost per Click, Cost per Lead, or Cost per Acquisition. </a:t>
            </a:r>
            <a:r>
              <a:rPr lang="en-US" sz="1800" dirty="0" smtClean="0">
                <a:solidFill>
                  <a:srgbClr val="FF0000"/>
                </a:solidFill>
              </a:rPr>
              <a:t>Most advertises go for CPC model.</a:t>
            </a:r>
          </a:p>
          <a:p>
            <a:pPr algn="just">
              <a:lnSpc>
                <a:spcPct val="125000"/>
              </a:lnSpc>
              <a:spcBef>
                <a:spcPts val="600"/>
              </a:spcBef>
              <a:defRPr/>
            </a:pPr>
            <a:r>
              <a:rPr lang="en-US" sz="1800" dirty="0" smtClean="0">
                <a:solidFill>
                  <a:srgbClr val="0000CC"/>
                </a:solidFill>
              </a:rPr>
              <a:t>Another important setting is location (geographical location or location of interest).</a:t>
            </a:r>
          </a:p>
          <a:p>
            <a:pPr lvl="1" algn="just">
              <a:lnSpc>
                <a:spcPct val="125000"/>
              </a:lnSpc>
              <a:spcBef>
                <a:spcPts val="600"/>
              </a:spcBef>
              <a:defRPr/>
            </a:pPr>
            <a:r>
              <a:rPr lang="en-US" sz="1600" dirty="0" smtClean="0"/>
              <a:t>Geographical location refers to physical location of the user, whereas location of interest means that the user is geographically not in the location but is interested in that location.</a:t>
            </a:r>
            <a:endParaRPr lang="en-US" sz="1800" dirty="0">
              <a:solidFill>
                <a:srgbClr val="FF0000"/>
              </a:solidFill>
            </a:endParaRPr>
          </a:p>
          <a:p>
            <a:pPr lvl="1" algn="just">
              <a:lnSpc>
                <a:spcPct val="125000"/>
              </a:lnSpc>
              <a:spcBef>
                <a:spcPts val="600"/>
              </a:spcBef>
              <a:defRPr/>
            </a:pPr>
            <a:r>
              <a:rPr lang="en-US" sz="1600" dirty="0" smtClean="0">
                <a:solidFill>
                  <a:schemeClr val="accent6">
                    <a:lumMod val="75000"/>
                  </a:schemeClr>
                </a:solidFill>
              </a:rPr>
              <a:t>Interest is determined by user’s search query having location as the phrase while geographic location is determined with the help of IP addresses or domain.</a:t>
            </a:r>
          </a:p>
        </p:txBody>
      </p:sp>
    </p:spTree>
    <p:extLst>
      <p:ext uri="{BB962C8B-B14F-4D97-AF65-F5344CB8AC3E}">
        <p14:creationId xmlns:p14="http://schemas.microsoft.com/office/powerpoint/2010/main" val="16925396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Campaigns (contd…)</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600"/>
              </a:spcBef>
              <a:defRPr/>
            </a:pPr>
            <a:r>
              <a:rPr lang="en-US" sz="1800" dirty="0" smtClean="0">
                <a:solidFill>
                  <a:srgbClr val="0000CC"/>
                </a:solidFill>
              </a:rPr>
              <a:t>Google allows a user to search for region-specific domains such as ‘google.co.in’ instead of the universal ‘google.com’.</a:t>
            </a:r>
          </a:p>
          <a:p>
            <a:pPr lvl="1" algn="just">
              <a:lnSpc>
                <a:spcPct val="125000"/>
              </a:lnSpc>
              <a:spcBef>
                <a:spcPts val="600"/>
              </a:spcBef>
              <a:defRPr/>
            </a:pPr>
            <a:r>
              <a:rPr lang="en-US" sz="1600" dirty="0" smtClean="0"/>
              <a:t>In case users in England search for ‘</a:t>
            </a:r>
            <a:r>
              <a:rPr lang="en-US" sz="1600" b="1" dirty="0" smtClean="0"/>
              <a:t>Restaurants</a:t>
            </a:r>
            <a:r>
              <a:rPr lang="en-US" sz="1600" dirty="0" smtClean="0"/>
              <a:t>’ on Indian domain, they will be shown ads targeted for India and not for England.</a:t>
            </a:r>
          </a:p>
          <a:p>
            <a:pPr lvl="1" algn="just">
              <a:lnSpc>
                <a:spcPct val="125000"/>
              </a:lnSpc>
              <a:spcBef>
                <a:spcPts val="600"/>
              </a:spcBef>
              <a:defRPr/>
            </a:pPr>
            <a:r>
              <a:rPr lang="en-US" sz="1600" dirty="0" smtClean="0"/>
              <a:t>In case users in England search for </a:t>
            </a:r>
            <a:r>
              <a:rPr lang="en-US" sz="1600" b="1" dirty="0" smtClean="0"/>
              <a:t>‘Online Grocery in Agra’</a:t>
            </a:r>
            <a:r>
              <a:rPr lang="en-US" sz="1600" dirty="0" smtClean="0"/>
              <a:t>, they will be shown ads targeted for India</a:t>
            </a:r>
          </a:p>
          <a:p>
            <a:pPr algn="just">
              <a:lnSpc>
                <a:spcPct val="125000"/>
              </a:lnSpc>
              <a:spcBef>
                <a:spcPts val="600"/>
              </a:spcBef>
              <a:defRPr/>
            </a:pPr>
            <a:r>
              <a:rPr lang="en-US" sz="1800" dirty="0" smtClean="0"/>
              <a:t>Ads can be created in different languages. </a:t>
            </a:r>
            <a:endParaRPr lang="en-US" sz="1600" dirty="0" smtClean="0">
              <a:solidFill>
                <a:schemeClr val="accent6">
                  <a:lumMod val="75000"/>
                </a:schemeClr>
              </a:solidFill>
            </a:endParaRPr>
          </a:p>
        </p:txBody>
      </p:sp>
    </p:spTree>
    <p:extLst>
      <p:ext uri="{BB962C8B-B14F-4D97-AF65-F5344CB8AC3E}">
        <p14:creationId xmlns:p14="http://schemas.microsoft.com/office/powerpoint/2010/main" val="8540935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Ad Groups</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Each campaign is made up of one or more ad groups.</a:t>
            </a:r>
          </a:p>
          <a:p>
            <a:pPr algn="just">
              <a:lnSpc>
                <a:spcPct val="125000"/>
              </a:lnSpc>
              <a:spcBef>
                <a:spcPts val="1200"/>
              </a:spcBef>
              <a:defRPr/>
            </a:pPr>
            <a:r>
              <a:rPr lang="en-US" sz="1800" dirty="0" smtClean="0"/>
              <a:t>As ad group is a bundle of keywords and ads.</a:t>
            </a:r>
          </a:p>
          <a:p>
            <a:pPr algn="just">
              <a:lnSpc>
                <a:spcPct val="125000"/>
              </a:lnSpc>
              <a:spcBef>
                <a:spcPts val="1200"/>
              </a:spcBef>
              <a:defRPr/>
            </a:pPr>
            <a:r>
              <a:rPr lang="en-US" sz="1800" dirty="0" smtClean="0"/>
              <a:t>The best practice is to have 10 – 15 tightly themed keywords in an ad group.</a:t>
            </a:r>
          </a:p>
          <a:p>
            <a:pPr algn="just">
              <a:lnSpc>
                <a:spcPct val="125000"/>
              </a:lnSpc>
              <a:spcBef>
                <a:spcPts val="1200"/>
              </a:spcBef>
              <a:defRPr/>
            </a:pPr>
            <a:r>
              <a:rPr lang="en-US" sz="1800" dirty="0" smtClean="0"/>
              <a:t>Advertiser can make multiple ads in an ad group.</a:t>
            </a:r>
          </a:p>
          <a:p>
            <a:pPr algn="just">
              <a:lnSpc>
                <a:spcPct val="125000"/>
              </a:lnSpc>
              <a:spcBef>
                <a:spcPts val="1200"/>
              </a:spcBef>
              <a:defRPr/>
            </a:pPr>
            <a:r>
              <a:rPr lang="en-US" sz="1800" dirty="0" smtClean="0"/>
              <a:t>When a user searches for a keyword, the ads are shown in rotation.</a:t>
            </a:r>
          </a:p>
          <a:p>
            <a:pPr algn="just">
              <a:lnSpc>
                <a:spcPct val="125000"/>
              </a:lnSpc>
              <a:spcBef>
                <a:spcPts val="1200"/>
              </a:spcBef>
              <a:defRPr/>
            </a:pPr>
            <a:r>
              <a:rPr lang="en-US" sz="1800" dirty="0" smtClean="0">
                <a:solidFill>
                  <a:srgbClr val="0000CC"/>
                </a:solidFill>
              </a:rPr>
              <a:t>In AdWords, default bid can be set at the group level – the bid is applied to all keywords.</a:t>
            </a:r>
          </a:p>
          <a:p>
            <a:pPr lvl="1" algn="just">
              <a:lnSpc>
                <a:spcPct val="125000"/>
              </a:lnSpc>
              <a:spcBef>
                <a:spcPts val="1200"/>
              </a:spcBef>
              <a:defRPr/>
            </a:pPr>
            <a:r>
              <a:rPr lang="en-US" sz="1800" dirty="0" smtClean="0">
                <a:solidFill>
                  <a:srgbClr val="0000CC"/>
                </a:solidFill>
              </a:rPr>
              <a:t>One can also set bids for individual keywords.</a:t>
            </a:r>
            <a:r>
              <a:rPr lang="en-US" sz="1600" dirty="0">
                <a:solidFill>
                  <a:schemeClr val="accent6">
                    <a:lumMod val="75000"/>
                  </a:schemeClr>
                </a:solidFill>
              </a:rPr>
              <a:t> </a:t>
            </a:r>
            <a:r>
              <a:rPr lang="en-US" sz="1600" dirty="0" smtClean="0">
                <a:solidFill>
                  <a:schemeClr val="accent6">
                    <a:lumMod val="75000"/>
                  </a:schemeClr>
                </a:solidFill>
              </a:rPr>
              <a:t>In such a case, keyword bids will override the ad group bid.</a:t>
            </a:r>
            <a:endParaRPr lang="en-US" sz="1800" dirty="0" smtClean="0">
              <a:solidFill>
                <a:srgbClr val="0000CC"/>
              </a:solidFill>
            </a:endParaRPr>
          </a:p>
        </p:txBody>
      </p:sp>
    </p:spTree>
    <p:extLst>
      <p:ext uri="{BB962C8B-B14F-4D97-AF65-F5344CB8AC3E}">
        <p14:creationId xmlns:p14="http://schemas.microsoft.com/office/powerpoint/2010/main" val="10359615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Ads</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Google provides a preview tool for ads within AdWords which can be used by the advertisers to know whether their ads are showing or not for certain keywords.</a:t>
            </a:r>
          </a:p>
          <a:p>
            <a:pPr algn="just">
              <a:lnSpc>
                <a:spcPct val="125000"/>
              </a:lnSpc>
              <a:spcBef>
                <a:spcPts val="1200"/>
              </a:spcBef>
              <a:defRPr/>
            </a:pPr>
            <a:r>
              <a:rPr lang="en-US" sz="1800" dirty="0" smtClean="0"/>
              <a:t>An ad shown on the search engine result pages has three main components:</a:t>
            </a:r>
          </a:p>
          <a:p>
            <a:pPr marL="683823" lvl="1" indent="-342900" algn="just">
              <a:lnSpc>
                <a:spcPct val="125000"/>
              </a:lnSpc>
              <a:spcBef>
                <a:spcPts val="600"/>
              </a:spcBef>
              <a:buFont typeface="+mj-lt"/>
              <a:buAutoNum type="arabicPeriod"/>
              <a:defRPr/>
            </a:pPr>
            <a:r>
              <a:rPr lang="en-US" sz="1600" dirty="0" smtClean="0">
                <a:solidFill>
                  <a:srgbClr val="0000CC"/>
                </a:solidFill>
              </a:rPr>
              <a:t>Headline</a:t>
            </a:r>
          </a:p>
          <a:p>
            <a:pPr marL="683823" lvl="1" indent="-342900" algn="just">
              <a:lnSpc>
                <a:spcPct val="125000"/>
              </a:lnSpc>
              <a:spcBef>
                <a:spcPts val="600"/>
              </a:spcBef>
              <a:buFont typeface="+mj-lt"/>
              <a:buAutoNum type="arabicPeriod"/>
              <a:defRPr/>
            </a:pPr>
            <a:r>
              <a:rPr lang="en-US" sz="1600" dirty="0" smtClean="0">
                <a:solidFill>
                  <a:srgbClr val="0000CC"/>
                </a:solidFill>
              </a:rPr>
              <a:t>URL</a:t>
            </a:r>
          </a:p>
          <a:p>
            <a:pPr marL="683823" lvl="1" indent="-342900" algn="just">
              <a:lnSpc>
                <a:spcPct val="125000"/>
              </a:lnSpc>
              <a:spcBef>
                <a:spcPts val="600"/>
              </a:spcBef>
              <a:buFont typeface="+mj-lt"/>
              <a:buAutoNum type="arabicPeriod"/>
              <a:defRPr/>
            </a:pPr>
            <a:r>
              <a:rPr lang="en-US" sz="1600" dirty="0">
                <a:solidFill>
                  <a:srgbClr val="0000CC"/>
                </a:solidFill>
              </a:rPr>
              <a:t>Description</a:t>
            </a:r>
          </a:p>
          <a:p>
            <a:pPr marL="340923" lvl="1" indent="0" algn="just">
              <a:lnSpc>
                <a:spcPct val="125000"/>
              </a:lnSpc>
              <a:spcBef>
                <a:spcPts val="600"/>
              </a:spcBef>
              <a:buNone/>
              <a:defRPr/>
            </a:pPr>
            <a:endParaRPr lang="en-US" sz="1600" dirty="0" smtClean="0">
              <a:solidFill>
                <a:srgbClr val="0000CC"/>
              </a:solidFill>
            </a:endParaRPr>
          </a:p>
        </p:txBody>
      </p:sp>
      <p:pic>
        <p:nvPicPr>
          <p:cNvPr id="4" name="Content Placeholder 3"/>
          <p:cNvPicPr>
            <a:picLocks noChangeAspect="1"/>
          </p:cNvPicPr>
          <p:nvPr/>
        </p:nvPicPr>
        <p:blipFill>
          <a:blip r:embed="rId2"/>
          <a:stretch>
            <a:fillRect/>
          </a:stretch>
        </p:blipFill>
        <p:spPr bwMode="auto">
          <a:xfrm>
            <a:off x="2439922" y="2132240"/>
            <a:ext cx="5778792" cy="20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375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Keywords</a:t>
            </a:r>
            <a:endParaRPr lang="en-US" sz="2900" dirty="0">
              <a:solidFill>
                <a:srgbClr val="FFC000"/>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solidFill>
                  <a:srgbClr val="FF0000"/>
                </a:solidFill>
              </a:rPr>
              <a:t>Keywords are the single most important component of the search engine advertisement.</a:t>
            </a:r>
          </a:p>
          <a:p>
            <a:pPr algn="just">
              <a:lnSpc>
                <a:spcPct val="125000"/>
              </a:lnSpc>
              <a:spcBef>
                <a:spcPts val="1200"/>
              </a:spcBef>
              <a:defRPr/>
            </a:pPr>
            <a:r>
              <a:rPr lang="en-US" sz="1800" dirty="0" smtClean="0"/>
              <a:t>Appropriateness of keywords determine whether the ads are reaching the target audience or not.</a:t>
            </a:r>
          </a:p>
          <a:p>
            <a:pPr marL="340923" lvl="1" indent="0" algn="just">
              <a:lnSpc>
                <a:spcPct val="125000"/>
              </a:lnSpc>
              <a:spcBef>
                <a:spcPts val="600"/>
              </a:spcBef>
              <a:buNone/>
              <a:defRPr/>
            </a:pPr>
            <a:endParaRPr lang="en-US" sz="1600" dirty="0" smtClean="0">
              <a:solidFill>
                <a:srgbClr val="0000CC"/>
              </a:solidFil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3800998" y="1631147"/>
            <a:ext cx="5128691" cy="2454220"/>
          </a:xfrm>
          <a:prstGeom prst="rect">
            <a:avLst/>
          </a:prstGeom>
        </p:spPr>
      </p:pic>
      <p:sp>
        <p:nvSpPr>
          <p:cNvPr id="6" name="Rectangle 5"/>
          <p:cNvSpPr/>
          <p:nvPr/>
        </p:nvSpPr>
        <p:spPr>
          <a:xfrm>
            <a:off x="6117770" y="4140451"/>
            <a:ext cx="1453090" cy="338554"/>
          </a:xfrm>
          <a:prstGeom prst="rect">
            <a:avLst/>
          </a:prstGeom>
        </p:spPr>
        <p:txBody>
          <a:bodyPr wrap="none">
            <a:spAutoFit/>
          </a:bodyPr>
          <a:lstStyle/>
          <a:p>
            <a:r>
              <a:rPr lang="en-US" sz="1600" b="0" dirty="0" smtClean="0">
                <a:solidFill>
                  <a:srgbClr val="0000CC"/>
                </a:solidFill>
                <a:latin typeface="Calibri" pitchFamily="34" charset="0"/>
                <a:cs typeface="Calibri" pitchFamily="34" charset="0"/>
              </a:rPr>
              <a:t>Search Volume</a:t>
            </a:r>
            <a:endParaRPr lang="en-IN" sz="1600" b="0" dirty="0">
              <a:solidFill>
                <a:srgbClr val="0000CC"/>
              </a:solidFill>
              <a:latin typeface="Calibri" pitchFamily="34" charset="0"/>
              <a:cs typeface="Calibri" pitchFamily="34" charset="0"/>
            </a:endParaRPr>
          </a:p>
        </p:txBody>
      </p:sp>
      <p:sp>
        <p:nvSpPr>
          <p:cNvPr id="7" name="Rectangle 6"/>
          <p:cNvSpPr/>
          <p:nvPr/>
        </p:nvSpPr>
        <p:spPr>
          <a:xfrm>
            <a:off x="6281057" y="1776859"/>
            <a:ext cx="2155372" cy="584775"/>
          </a:xfrm>
          <a:prstGeom prst="rect">
            <a:avLst/>
          </a:prstGeom>
        </p:spPr>
        <p:txBody>
          <a:bodyPr wrap="square">
            <a:spAutoFit/>
          </a:bodyPr>
          <a:lstStyle/>
          <a:p>
            <a:pPr algn="ctr"/>
            <a:r>
              <a:rPr lang="en-US" sz="1600" b="0" dirty="0" smtClean="0">
                <a:solidFill>
                  <a:srgbClr val="0000CC"/>
                </a:solidFill>
                <a:latin typeface="Calibri" pitchFamily="34" charset="0"/>
                <a:cs typeface="Calibri" pitchFamily="34" charset="0"/>
              </a:rPr>
              <a:t>Short Tail and Long Tail </a:t>
            </a:r>
          </a:p>
          <a:p>
            <a:pPr algn="ctr"/>
            <a:r>
              <a:rPr lang="en-US" sz="1600" b="0" dirty="0" smtClean="0">
                <a:solidFill>
                  <a:srgbClr val="0000CC"/>
                </a:solidFill>
                <a:latin typeface="Calibri" pitchFamily="34" charset="0"/>
                <a:cs typeface="Calibri" pitchFamily="34" charset="0"/>
              </a:rPr>
              <a:t>Keywords</a:t>
            </a:r>
            <a:endParaRPr lang="en-IN" sz="1600" b="0" dirty="0">
              <a:solidFill>
                <a:srgbClr val="0000CC"/>
              </a:solidFill>
              <a:latin typeface="Calibri" pitchFamily="34" charset="0"/>
              <a:cs typeface="Calibri" pitchFamily="34" charset="0"/>
            </a:endParaRPr>
          </a:p>
        </p:txBody>
      </p:sp>
      <p:sp>
        <p:nvSpPr>
          <p:cNvPr id="8" name="Rectangle 7"/>
          <p:cNvSpPr/>
          <p:nvPr/>
        </p:nvSpPr>
        <p:spPr>
          <a:xfrm>
            <a:off x="533400" y="2214129"/>
            <a:ext cx="2950029" cy="644128"/>
          </a:xfrm>
          <a:prstGeom prst="rect">
            <a:avLst/>
          </a:prstGeom>
        </p:spPr>
        <p:txBody>
          <a:bodyPr wrap="none">
            <a:noAutofit/>
          </a:bodyPr>
          <a:lstStyle/>
          <a:p>
            <a:pPr algn="just">
              <a:lnSpc>
                <a:spcPct val="120000"/>
              </a:lnSpc>
            </a:pPr>
            <a:r>
              <a:rPr lang="en-US" sz="1600" b="0" dirty="0" smtClean="0">
                <a:solidFill>
                  <a:srgbClr val="FF0000"/>
                </a:solidFill>
                <a:latin typeface="Calibri" pitchFamily="34" charset="0"/>
                <a:cs typeface="Calibri" pitchFamily="34" charset="0"/>
              </a:rPr>
              <a:t>When Search volume is low for the </a:t>
            </a:r>
          </a:p>
          <a:p>
            <a:pPr algn="just">
              <a:lnSpc>
                <a:spcPct val="120000"/>
              </a:lnSpc>
            </a:pPr>
            <a:r>
              <a:rPr lang="en-US" sz="1600" b="0" dirty="0" smtClean="0">
                <a:solidFill>
                  <a:srgbClr val="FF0000"/>
                </a:solidFill>
                <a:latin typeface="Calibri" pitchFamily="34" charset="0"/>
                <a:cs typeface="Calibri" pitchFamily="34" charset="0"/>
              </a:rPr>
              <a:t>give keywords, CPC will be lower.</a:t>
            </a:r>
            <a:endParaRPr lang="en-IN" sz="1600" b="0" dirty="0">
              <a:solidFill>
                <a:srgbClr val="FF0000"/>
              </a:solidFill>
              <a:latin typeface="Calibri" pitchFamily="34" charset="0"/>
              <a:cs typeface="Calibri" pitchFamily="34" charset="0"/>
            </a:endParaRPr>
          </a:p>
        </p:txBody>
      </p:sp>
      <p:sp>
        <p:nvSpPr>
          <p:cNvPr id="9" name="Rectangle 8"/>
          <p:cNvSpPr/>
          <p:nvPr/>
        </p:nvSpPr>
        <p:spPr>
          <a:xfrm>
            <a:off x="533400" y="3182957"/>
            <a:ext cx="2950029" cy="1650300"/>
          </a:xfrm>
          <a:prstGeom prst="rect">
            <a:avLst/>
          </a:prstGeom>
        </p:spPr>
        <p:txBody>
          <a:bodyPr wrap="none">
            <a:noAutofit/>
          </a:bodyPr>
          <a:lstStyle/>
          <a:p>
            <a:pPr algn="just">
              <a:lnSpc>
                <a:spcPct val="120000"/>
              </a:lnSpc>
            </a:pPr>
            <a:r>
              <a:rPr lang="en-US" sz="1600" b="0" dirty="0" smtClean="0">
                <a:solidFill>
                  <a:srgbClr val="00B050"/>
                </a:solidFill>
                <a:latin typeface="Calibri" pitchFamily="34" charset="0"/>
                <a:cs typeface="Calibri" pitchFamily="34" charset="0"/>
              </a:rPr>
              <a:t>Google give quality score ( 1 to 10)</a:t>
            </a:r>
          </a:p>
          <a:p>
            <a:pPr algn="just">
              <a:lnSpc>
                <a:spcPct val="120000"/>
              </a:lnSpc>
            </a:pPr>
            <a:r>
              <a:rPr lang="en-US" sz="1600" b="0" dirty="0" smtClean="0">
                <a:solidFill>
                  <a:srgbClr val="00B050"/>
                </a:solidFill>
                <a:latin typeface="Calibri" pitchFamily="34" charset="0"/>
                <a:cs typeface="Calibri" pitchFamily="34" charset="0"/>
              </a:rPr>
              <a:t>for each Keyword based on all 3 </a:t>
            </a:r>
            <a:endParaRPr lang="en-US" sz="1600" b="0" dirty="0" smtClean="0">
              <a:solidFill>
                <a:srgbClr val="00B050"/>
              </a:solidFill>
              <a:latin typeface="Calibri" pitchFamily="34" charset="0"/>
              <a:cs typeface="Calibri" pitchFamily="34" charset="0"/>
            </a:endParaRPr>
          </a:p>
          <a:p>
            <a:pPr algn="just">
              <a:lnSpc>
                <a:spcPct val="120000"/>
              </a:lnSpc>
              <a:spcAft>
                <a:spcPts val="300"/>
              </a:spcAft>
            </a:pPr>
            <a:r>
              <a:rPr lang="en-US" sz="1600" b="0" dirty="0" smtClean="0">
                <a:solidFill>
                  <a:srgbClr val="00B050"/>
                </a:solidFill>
                <a:latin typeface="Calibri" pitchFamily="34" charset="0"/>
                <a:cs typeface="Calibri" pitchFamily="34" charset="0"/>
              </a:rPr>
              <a:t>dimensions.</a:t>
            </a:r>
          </a:p>
          <a:p>
            <a:pPr marL="177800" indent="-177800" algn="just">
              <a:lnSpc>
                <a:spcPct val="120000"/>
              </a:lnSpc>
              <a:buFont typeface="Arial" pitchFamily="34" charset="0"/>
              <a:buChar char="•"/>
            </a:pPr>
            <a:r>
              <a:rPr lang="en-US" sz="1600" dirty="0" smtClean="0">
                <a:latin typeface="Calibri" pitchFamily="34" charset="0"/>
                <a:cs typeface="Calibri" pitchFamily="34" charset="0"/>
              </a:rPr>
              <a:t>Score </a:t>
            </a:r>
            <a:r>
              <a:rPr lang="en-US" sz="1600" dirty="0" smtClean="0">
                <a:latin typeface="Calibri" pitchFamily="34" charset="0"/>
                <a:cs typeface="Calibri" pitchFamily="34" charset="0"/>
              </a:rPr>
              <a:t>9 is considered very good </a:t>
            </a:r>
          </a:p>
          <a:p>
            <a:pPr marL="177800" indent="-177800" algn="just">
              <a:lnSpc>
                <a:spcPct val="120000"/>
              </a:lnSpc>
              <a:buFont typeface="Arial" pitchFamily="34" charset="0"/>
              <a:buChar char="•"/>
            </a:pPr>
            <a:r>
              <a:rPr lang="en-US" sz="1600" dirty="0" smtClean="0">
                <a:latin typeface="Calibri" pitchFamily="34" charset="0"/>
                <a:cs typeface="Calibri" pitchFamily="34" charset="0"/>
              </a:rPr>
              <a:t>Score 10 is considered excellent.</a:t>
            </a:r>
            <a:endParaRPr lang="en-IN" sz="1600" dirty="0">
              <a:latin typeface="Calibri" pitchFamily="34" charset="0"/>
              <a:cs typeface="Calibri" pitchFamily="34" charset="0"/>
            </a:endParaRPr>
          </a:p>
        </p:txBody>
      </p:sp>
    </p:spTree>
    <p:extLst>
      <p:ext uri="{BB962C8B-B14F-4D97-AF65-F5344CB8AC3E}">
        <p14:creationId xmlns:p14="http://schemas.microsoft.com/office/powerpoint/2010/main" val="1137653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28914"/>
            <a:ext cx="7643446" cy="498872"/>
          </a:xfrm>
        </p:spPr>
        <p:txBody>
          <a:bodyPr/>
          <a:lstStyle/>
          <a:p>
            <a:pPr>
              <a:defRPr/>
            </a:pPr>
            <a:r>
              <a:rPr lang="en-US" dirty="0">
                <a:cs typeface="Times New Roman" pitchFamily="18" charset="0"/>
              </a:rPr>
              <a:t>Types of Display </a:t>
            </a:r>
            <a:r>
              <a:rPr lang="en-US" dirty="0" smtClean="0">
                <a:cs typeface="Times New Roman" pitchFamily="18" charset="0"/>
              </a:rPr>
              <a:t>Ads (contd…)</a:t>
            </a:r>
            <a:endParaRPr lang="en-US" dirty="0"/>
          </a:p>
        </p:txBody>
      </p:sp>
      <p:sp>
        <p:nvSpPr>
          <p:cNvPr id="3" name="Content Placeholder 2"/>
          <p:cNvSpPr>
            <a:spLocks noGrp="1"/>
          </p:cNvSpPr>
          <p:nvPr>
            <p:ph idx="1"/>
          </p:nvPr>
        </p:nvSpPr>
        <p:spPr>
          <a:xfrm>
            <a:off x="163286" y="647700"/>
            <a:ext cx="8817428" cy="4239986"/>
          </a:xfrm>
        </p:spPr>
        <p:txBody>
          <a:bodyPr/>
          <a:lstStyle/>
          <a:p>
            <a:pPr algn="just">
              <a:lnSpc>
                <a:spcPct val="125000"/>
              </a:lnSpc>
              <a:spcBef>
                <a:spcPts val="1200"/>
              </a:spcBef>
              <a:defRPr/>
            </a:pPr>
            <a:r>
              <a:rPr lang="en-US" sz="1800" b="1" dirty="0" smtClean="0">
                <a:solidFill>
                  <a:srgbClr val="FF0000"/>
                </a:solidFill>
              </a:rPr>
              <a:t>Display Ad Size</a:t>
            </a:r>
          </a:p>
          <a:p>
            <a:pPr lvl="1" algn="just">
              <a:lnSpc>
                <a:spcPct val="125000"/>
              </a:lnSpc>
              <a:spcBef>
                <a:spcPts val="1200"/>
              </a:spcBef>
              <a:defRPr/>
            </a:pPr>
            <a:r>
              <a:rPr lang="en-US" sz="1600" dirty="0" smtClean="0"/>
              <a:t>Display ads are put up in various sizes based on the availability of space on the websites.</a:t>
            </a:r>
          </a:p>
          <a:p>
            <a:pPr lvl="1" algn="just">
              <a:lnSpc>
                <a:spcPct val="125000"/>
              </a:lnSpc>
              <a:spcBef>
                <a:spcPts val="1200"/>
              </a:spcBef>
              <a:defRPr/>
            </a:pPr>
            <a:r>
              <a:rPr lang="en-US" sz="1600" dirty="0" smtClean="0"/>
              <a:t>The most popular, top performing and standardized ads size are:</a:t>
            </a:r>
          </a:p>
          <a:p>
            <a:pPr lvl="2" algn="just">
              <a:lnSpc>
                <a:spcPct val="125000"/>
              </a:lnSpc>
              <a:spcBef>
                <a:spcPts val="800"/>
              </a:spcBef>
              <a:buFont typeface="Courier New" pitchFamily="49" charset="0"/>
              <a:buChar char="o"/>
              <a:defRPr/>
            </a:pPr>
            <a:r>
              <a:rPr lang="en-US" sz="1500" dirty="0" smtClean="0">
                <a:solidFill>
                  <a:srgbClr val="0000CC"/>
                </a:solidFill>
              </a:rPr>
              <a:t>Medium Rectangle</a:t>
            </a:r>
          </a:p>
          <a:p>
            <a:pPr lvl="2" algn="just">
              <a:lnSpc>
                <a:spcPct val="125000"/>
              </a:lnSpc>
              <a:spcBef>
                <a:spcPts val="800"/>
              </a:spcBef>
              <a:buFont typeface="Courier New" pitchFamily="49" charset="0"/>
              <a:buChar char="o"/>
              <a:defRPr/>
            </a:pPr>
            <a:r>
              <a:rPr lang="en-US" sz="1500" dirty="0" smtClean="0">
                <a:solidFill>
                  <a:srgbClr val="0000CC"/>
                </a:solidFill>
              </a:rPr>
              <a:t>Large Rectangle</a:t>
            </a:r>
          </a:p>
          <a:p>
            <a:pPr lvl="2" algn="just">
              <a:lnSpc>
                <a:spcPct val="125000"/>
              </a:lnSpc>
              <a:spcBef>
                <a:spcPts val="800"/>
              </a:spcBef>
              <a:buFont typeface="Courier New" pitchFamily="49" charset="0"/>
              <a:buChar char="o"/>
              <a:defRPr/>
            </a:pPr>
            <a:r>
              <a:rPr lang="en-US" sz="1500" dirty="0" smtClean="0">
                <a:solidFill>
                  <a:srgbClr val="0000CC"/>
                </a:solidFill>
              </a:rPr>
              <a:t>Leaderboard</a:t>
            </a:r>
          </a:p>
          <a:p>
            <a:pPr lvl="2" algn="just">
              <a:lnSpc>
                <a:spcPct val="125000"/>
              </a:lnSpc>
              <a:spcBef>
                <a:spcPts val="800"/>
              </a:spcBef>
              <a:buFont typeface="Courier New" pitchFamily="49" charset="0"/>
              <a:buChar char="o"/>
              <a:defRPr/>
            </a:pPr>
            <a:r>
              <a:rPr lang="en-US" sz="1500" dirty="0" smtClean="0">
                <a:solidFill>
                  <a:srgbClr val="0000CC"/>
                </a:solidFill>
              </a:rPr>
              <a:t>Half Page</a:t>
            </a:r>
          </a:p>
          <a:p>
            <a:pPr lvl="2" algn="just">
              <a:lnSpc>
                <a:spcPct val="125000"/>
              </a:lnSpc>
              <a:spcBef>
                <a:spcPts val="800"/>
              </a:spcBef>
              <a:buFont typeface="Courier New" pitchFamily="49" charset="0"/>
              <a:buChar char="o"/>
              <a:defRPr/>
            </a:pPr>
            <a:r>
              <a:rPr lang="en-US" sz="1500" dirty="0" smtClean="0">
                <a:solidFill>
                  <a:srgbClr val="0000CC"/>
                </a:solidFill>
              </a:rPr>
              <a:t>Large Mobile Banner</a:t>
            </a:r>
          </a:p>
          <a:p>
            <a:pPr lvl="2" algn="just">
              <a:lnSpc>
                <a:spcPct val="125000"/>
              </a:lnSpc>
              <a:spcBef>
                <a:spcPts val="800"/>
              </a:spcBef>
              <a:buFont typeface="Courier New" pitchFamily="49" charset="0"/>
              <a:buChar char="o"/>
              <a:defRPr/>
            </a:pPr>
            <a:r>
              <a:rPr lang="en-US" sz="1500" dirty="0" smtClean="0">
                <a:solidFill>
                  <a:srgbClr val="0000CC"/>
                </a:solidFill>
              </a:rPr>
              <a:t>Large Format Ads</a:t>
            </a:r>
          </a:p>
          <a:p>
            <a:pPr lvl="2" algn="just">
              <a:lnSpc>
                <a:spcPct val="125000"/>
              </a:lnSpc>
              <a:spcBef>
                <a:spcPts val="800"/>
              </a:spcBef>
              <a:buFont typeface="Courier New" pitchFamily="49" charset="0"/>
              <a:buChar char="o"/>
              <a:defRPr/>
            </a:pPr>
            <a:r>
              <a:rPr lang="en-US" sz="1500" dirty="0" smtClean="0">
                <a:solidFill>
                  <a:srgbClr val="0000CC"/>
                </a:solidFill>
              </a:rPr>
              <a:t>Skinning/Takeover</a:t>
            </a:r>
          </a:p>
        </p:txBody>
      </p:sp>
    </p:spTree>
    <p:extLst>
      <p:ext uri="{BB962C8B-B14F-4D97-AF65-F5344CB8AC3E}">
        <p14:creationId xmlns:p14="http://schemas.microsoft.com/office/powerpoint/2010/main" val="36930968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Keywords (contd…)</a:t>
            </a:r>
            <a:endParaRPr lang="en-US" sz="2900" dirty="0">
              <a:solidFill>
                <a:srgbClr val="FFC000"/>
              </a:solidFill>
            </a:endParaRPr>
          </a:p>
        </p:txBody>
      </p:sp>
      <p:sp>
        <p:nvSpPr>
          <p:cNvPr id="3" name="Content Placeholder 2"/>
          <p:cNvSpPr>
            <a:spLocks noGrp="1"/>
          </p:cNvSpPr>
          <p:nvPr>
            <p:ph idx="1"/>
          </p:nvPr>
        </p:nvSpPr>
        <p:spPr>
          <a:xfrm>
            <a:off x="209550" y="647700"/>
            <a:ext cx="8749393" cy="4239986"/>
          </a:xfrm>
        </p:spPr>
        <p:txBody>
          <a:bodyPr/>
          <a:lstStyle/>
          <a:p>
            <a:pPr algn="just">
              <a:lnSpc>
                <a:spcPct val="125000"/>
              </a:lnSpc>
              <a:spcBef>
                <a:spcPts val="1200"/>
              </a:spcBef>
              <a:defRPr/>
            </a:pPr>
            <a:r>
              <a:rPr lang="en-US" sz="1600" dirty="0" smtClean="0">
                <a:solidFill>
                  <a:srgbClr val="FF0000"/>
                </a:solidFill>
              </a:rPr>
              <a:t>One can also map keywords to the consumer buying funnel. The user query can help in determining at what stage of the buying cycle the user is in.</a:t>
            </a:r>
          </a:p>
        </p:txBody>
      </p:sp>
      <p:pic>
        <p:nvPicPr>
          <p:cNvPr id="5" name="Picture 4">
            <a:extLst>
              <a:ext uri="{FF2B5EF4-FFF2-40B4-BE49-F238E27FC236}">
                <a16:creationId xmlns:a16="http://schemas.microsoft.com/office/drawing/2014/main" xmlns="" id="{11E3DA0C-73D8-4DB7-9C4F-7D56C9118D8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837205" y="1444661"/>
            <a:ext cx="7566564" cy="3260062"/>
          </a:xfrm>
          <a:prstGeom prst="rect">
            <a:avLst/>
          </a:prstGeom>
          <a:noFill/>
          <a:ln>
            <a:noFill/>
          </a:ln>
        </p:spPr>
      </p:pic>
    </p:spTree>
    <p:extLst>
      <p:ext uri="{BB962C8B-B14F-4D97-AF65-F5344CB8AC3E}">
        <p14:creationId xmlns:p14="http://schemas.microsoft.com/office/powerpoint/2010/main" val="30748000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Keywords (contd…)</a:t>
            </a:r>
            <a:endParaRPr lang="en-US" sz="2900" dirty="0">
              <a:solidFill>
                <a:srgbClr val="FFC000"/>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591950" y="915761"/>
            <a:ext cx="7998241" cy="3247241"/>
          </a:xfrm>
          <a:prstGeom prst="rect">
            <a:avLst/>
          </a:prstGeom>
        </p:spPr>
      </p:pic>
    </p:spTree>
    <p:extLst>
      <p:ext uri="{BB962C8B-B14F-4D97-AF65-F5344CB8AC3E}">
        <p14:creationId xmlns:p14="http://schemas.microsoft.com/office/powerpoint/2010/main" val="8093713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Keywords (contd…)</a:t>
            </a:r>
            <a:endParaRPr lang="en-US" sz="2900" dirty="0">
              <a:solidFill>
                <a:srgbClr val="FFC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35527" y="859969"/>
            <a:ext cx="7933407" cy="3418117"/>
          </a:xfrm>
          <a:prstGeom prst="rect">
            <a:avLst/>
          </a:prstGeom>
          <a:noFill/>
          <a:ln>
            <a:noFill/>
          </a:ln>
        </p:spPr>
      </p:pic>
    </p:spTree>
    <p:extLst>
      <p:ext uri="{BB962C8B-B14F-4D97-AF65-F5344CB8AC3E}">
        <p14:creationId xmlns:p14="http://schemas.microsoft.com/office/powerpoint/2010/main" val="7410421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solidFill>
                  <a:srgbClr val="FFC000"/>
                </a:solidFill>
                <a:cs typeface="Times New Roman" pitchFamily="18" charset="0"/>
              </a:rPr>
              <a:t>Keywords (contd…)</a:t>
            </a:r>
            <a:endParaRPr lang="en-US" sz="2900" dirty="0">
              <a:solidFill>
                <a:srgbClr val="FFC000"/>
              </a:solidFil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572401" y="834118"/>
            <a:ext cx="8092626" cy="3486716"/>
          </a:xfrm>
          <a:prstGeom prst="rect">
            <a:avLst/>
          </a:prstGeom>
          <a:noFill/>
          <a:ln>
            <a:noFill/>
          </a:ln>
        </p:spPr>
      </p:pic>
    </p:spTree>
    <p:extLst>
      <p:ext uri="{BB962C8B-B14F-4D97-AF65-F5344CB8AC3E}">
        <p14:creationId xmlns:p14="http://schemas.microsoft.com/office/powerpoint/2010/main" val="13517167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Performance Report</a:t>
            </a:r>
            <a:endParaRPr lang="en-US" sz="29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t>Advertiser must generate performance reports for campaigns, ad groups, keywords and ads.</a:t>
            </a:r>
          </a:p>
          <a:p>
            <a:pPr algn="just">
              <a:lnSpc>
                <a:spcPct val="125000"/>
              </a:lnSpc>
              <a:spcBef>
                <a:spcPts val="1200"/>
              </a:spcBef>
              <a:defRPr/>
            </a:pPr>
            <a:r>
              <a:rPr lang="en-US" sz="1800" dirty="0" smtClean="0"/>
              <a:t>In AdWords, these reports can be easily generated from the ‘Reports’ tab.</a:t>
            </a:r>
          </a:p>
          <a:p>
            <a:pPr algn="just">
              <a:lnSpc>
                <a:spcPct val="125000"/>
              </a:lnSpc>
              <a:spcBef>
                <a:spcPts val="1200"/>
              </a:spcBef>
              <a:defRPr/>
            </a:pPr>
            <a:r>
              <a:rPr lang="en-US" sz="1800" dirty="0" smtClean="0"/>
              <a:t>Based on the reports, one can pause or modify weak performing units and put more budget on high performance units.</a:t>
            </a:r>
          </a:p>
          <a:p>
            <a:pPr algn="just">
              <a:lnSpc>
                <a:spcPct val="125000"/>
              </a:lnSpc>
              <a:spcBef>
                <a:spcPts val="1200"/>
              </a:spcBef>
              <a:defRPr/>
            </a:pPr>
            <a:r>
              <a:rPr lang="en-US" sz="1800" b="1" dirty="0" smtClean="0">
                <a:solidFill>
                  <a:srgbClr val="FF0000"/>
                </a:solidFill>
              </a:rPr>
              <a:t>Search Terms:</a:t>
            </a:r>
            <a:r>
              <a:rPr lang="en-US" sz="1800" dirty="0" smtClean="0"/>
              <a:t> It is one of the most useful reports which shows the search terms that users queried that triggered their ad.</a:t>
            </a:r>
          </a:p>
          <a:p>
            <a:pPr algn="just">
              <a:lnSpc>
                <a:spcPct val="125000"/>
              </a:lnSpc>
              <a:spcBef>
                <a:spcPts val="1200"/>
              </a:spcBef>
              <a:defRPr/>
            </a:pPr>
            <a:r>
              <a:rPr lang="en-US" sz="1800" b="1" dirty="0" smtClean="0">
                <a:solidFill>
                  <a:srgbClr val="FF0000"/>
                </a:solidFill>
              </a:rPr>
              <a:t>Auction Insights:</a:t>
            </a:r>
            <a:r>
              <a:rPr lang="en-US" sz="1800" dirty="0" smtClean="0"/>
              <a:t> This report is useful for getting some insights about other players who are participating in the same auctions as the brand, and check their performance regarding impressions, ad position, AdRank, etc. </a:t>
            </a:r>
            <a:r>
              <a:rPr lang="en-US" sz="1800" dirty="0" smtClean="0">
                <a:solidFill>
                  <a:srgbClr val="0000CC"/>
                </a:solidFill>
              </a:rPr>
              <a:t>based on sample </a:t>
            </a:r>
            <a:r>
              <a:rPr lang="en-US" sz="1800" smtClean="0">
                <a:solidFill>
                  <a:srgbClr val="0000CC"/>
                </a:solidFill>
              </a:rPr>
              <a:t>data only.</a:t>
            </a:r>
            <a:endParaRPr lang="en-US" sz="1800" dirty="0" smtClean="0">
              <a:solidFill>
                <a:srgbClr val="0000CC"/>
              </a:solidFill>
            </a:endParaRPr>
          </a:p>
        </p:txBody>
      </p:sp>
    </p:spTree>
    <p:extLst>
      <p:ext uri="{BB962C8B-B14F-4D97-AF65-F5344CB8AC3E}">
        <p14:creationId xmlns:p14="http://schemas.microsoft.com/office/powerpoint/2010/main" val="3093015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Email Marketing: Introduction</a:t>
            </a:r>
            <a:endParaRPr lang="en-US" sz="29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a:t>Email marketing is, quite simply, using the tools of email to deliver advertising </a:t>
            </a:r>
            <a:r>
              <a:rPr lang="en-US" sz="1800" dirty="0" smtClean="0"/>
              <a:t>messages.</a:t>
            </a:r>
          </a:p>
          <a:p>
            <a:pPr algn="just">
              <a:lnSpc>
                <a:spcPct val="125000"/>
              </a:lnSpc>
              <a:spcBef>
                <a:spcPts val="1200"/>
              </a:spcBef>
              <a:defRPr/>
            </a:pPr>
            <a:r>
              <a:rPr lang="en-US" sz="1800" dirty="0" smtClean="0"/>
              <a:t>Email </a:t>
            </a:r>
            <a:r>
              <a:rPr lang="en-US" sz="1800" dirty="0"/>
              <a:t>is one of the fastest, cheapest and easiest ways for marketers to connect with </a:t>
            </a:r>
            <a:r>
              <a:rPr lang="en-US" sz="1800" dirty="0" smtClean="0"/>
              <a:t>customers.</a:t>
            </a:r>
            <a:endParaRPr lang="en-US" sz="1800" dirty="0"/>
          </a:p>
          <a:p>
            <a:pPr algn="just">
              <a:lnSpc>
                <a:spcPct val="125000"/>
              </a:lnSpc>
              <a:spcBef>
                <a:spcPts val="1200"/>
              </a:spcBef>
              <a:defRPr/>
            </a:pPr>
            <a:r>
              <a:rPr lang="en-US" sz="1800" dirty="0" smtClean="0">
                <a:solidFill>
                  <a:srgbClr val="FF0000"/>
                </a:solidFill>
              </a:rPr>
              <a:t>Email </a:t>
            </a:r>
            <a:r>
              <a:rPr lang="en-US" sz="1800" dirty="0">
                <a:solidFill>
                  <a:srgbClr val="FF0000"/>
                </a:solidFill>
              </a:rPr>
              <a:t>marketing is used to reach directly to customers encouraging them to trial and purchase of new products and services. </a:t>
            </a:r>
            <a:endParaRPr lang="en-US" sz="1800" dirty="0" smtClean="0">
              <a:solidFill>
                <a:srgbClr val="FF0000"/>
              </a:solidFill>
            </a:endParaRPr>
          </a:p>
          <a:p>
            <a:pPr algn="just">
              <a:lnSpc>
                <a:spcPct val="125000"/>
              </a:lnSpc>
              <a:spcBef>
                <a:spcPts val="1200"/>
              </a:spcBef>
              <a:defRPr/>
            </a:pPr>
            <a:r>
              <a:rPr lang="en-US" sz="1800" dirty="0" smtClean="0">
                <a:solidFill>
                  <a:srgbClr val="FF0000"/>
                </a:solidFill>
              </a:rPr>
              <a:t>Email </a:t>
            </a:r>
            <a:r>
              <a:rPr lang="en-US" sz="1800" dirty="0">
                <a:solidFill>
                  <a:srgbClr val="FF0000"/>
                </a:solidFill>
              </a:rPr>
              <a:t>marketing is also used to receive inquiries from customers for any kind of support</a:t>
            </a:r>
            <a:r>
              <a:rPr lang="en-US" sz="1800" dirty="0" smtClean="0">
                <a:solidFill>
                  <a:srgbClr val="FF0000"/>
                </a:solidFill>
              </a:rPr>
              <a:t>.</a:t>
            </a:r>
          </a:p>
          <a:p>
            <a:pPr algn="just">
              <a:lnSpc>
                <a:spcPct val="125000"/>
              </a:lnSpc>
              <a:spcBef>
                <a:spcPts val="1200"/>
              </a:spcBef>
              <a:defRPr/>
            </a:pPr>
            <a:r>
              <a:rPr lang="en-US" sz="1800" dirty="0">
                <a:solidFill>
                  <a:srgbClr val="0000CC"/>
                </a:solidFill>
              </a:rPr>
              <a:t>Email is a remarkably flexible tool that can accommodate a wide range of messages. </a:t>
            </a:r>
            <a:endParaRPr lang="en-US" sz="1800" dirty="0" smtClean="0">
              <a:solidFill>
                <a:srgbClr val="0000CC"/>
              </a:solidFill>
            </a:endParaRPr>
          </a:p>
          <a:p>
            <a:pPr lvl="1" algn="just">
              <a:lnSpc>
                <a:spcPct val="125000"/>
              </a:lnSpc>
              <a:spcBef>
                <a:spcPts val="1200"/>
              </a:spcBef>
              <a:defRPr/>
            </a:pPr>
            <a:r>
              <a:rPr lang="en-US" sz="1600" dirty="0" smtClean="0"/>
              <a:t>Ads </a:t>
            </a:r>
            <a:r>
              <a:rPr lang="en-US" sz="1600" dirty="0"/>
              <a:t>can be quite simple, or they can be flashy, multimedia packages. </a:t>
            </a:r>
            <a:endParaRPr lang="en-US" sz="1600" dirty="0" smtClean="0"/>
          </a:p>
          <a:p>
            <a:pPr lvl="1" algn="just">
              <a:lnSpc>
                <a:spcPct val="125000"/>
              </a:lnSpc>
              <a:spcBef>
                <a:spcPts val="1200"/>
              </a:spcBef>
              <a:defRPr/>
            </a:pPr>
            <a:r>
              <a:rPr lang="en-US" sz="1600" dirty="0" smtClean="0"/>
              <a:t>Some </a:t>
            </a:r>
            <a:r>
              <a:rPr lang="en-US" sz="1600" dirty="0"/>
              <a:t>ads are only text while others include images, video, and long lists of links.</a:t>
            </a:r>
            <a:endParaRPr lang="en-US" sz="1600" dirty="0" smtClean="0"/>
          </a:p>
          <a:p>
            <a:pPr algn="just">
              <a:lnSpc>
                <a:spcPct val="125000"/>
              </a:lnSpc>
              <a:spcBef>
                <a:spcPts val="1200"/>
              </a:spcBef>
              <a:defRPr/>
            </a:pPr>
            <a:endParaRPr lang="en-US" sz="1800" dirty="0" smtClean="0">
              <a:solidFill>
                <a:srgbClr val="0000CC"/>
              </a:solidFill>
            </a:endParaRPr>
          </a:p>
        </p:txBody>
      </p:sp>
    </p:spTree>
    <p:extLst>
      <p:ext uri="{BB962C8B-B14F-4D97-AF65-F5344CB8AC3E}">
        <p14:creationId xmlns:p14="http://schemas.microsoft.com/office/powerpoint/2010/main" val="12942555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Email Marketing: Introduction (contd…)</a:t>
            </a:r>
            <a:endParaRPr lang="en-US" sz="2900" dirty="0"/>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solidFill>
                  <a:srgbClr val="0000CC"/>
                </a:solidFill>
              </a:rPr>
              <a:t>Outbound Email Marketing: </a:t>
            </a:r>
            <a:r>
              <a:rPr lang="en-US" sz="1800" dirty="0" smtClean="0"/>
              <a:t>Campaigns </a:t>
            </a:r>
            <a:r>
              <a:rPr lang="en-US" sz="1800" dirty="0"/>
              <a:t>are used as a form of </a:t>
            </a:r>
            <a:r>
              <a:rPr lang="en-US" sz="1800" dirty="0" smtClean="0"/>
              <a:t>direct marketing </a:t>
            </a:r>
            <a:r>
              <a:rPr lang="en-US" sz="1800" dirty="0"/>
              <a:t>to encourage trial and </a:t>
            </a:r>
            <a:r>
              <a:rPr lang="en-US" sz="1800" dirty="0" smtClean="0"/>
              <a:t>purchases.</a:t>
            </a:r>
          </a:p>
          <a:p>
            <a:pPr algn="just">
              <a:lnSpc>
                <a:spcPct val="125000"/>
              </a:lnSpc>
              <a:spcBef>
                <a:spcPts val="1200"/>
              </a:spcBef>
              <a:defRPr/>
            </a:pPr>
            <a:r>
              <a:rPr lang="en-US" sz="1800" dirty="0" smtClean="0">
                <a:solidFill>
                  <a:srgbClr val="0000CC"/>
                </a:solidFill>
              </a:rPr>
              <a:t>Inbound Email Marketing</a:t>
            </a:r>
            <a:r>
              <a:rPr lang="en-US" sz="1800" dirty="0" smtClean="0"/>
              <a:t>: Emails </a:t>
            </a:r>
            <a:r>
              <a:rPr lang="en-US" sz="1800" dirty="0"/>
              <a:t>from customers such as support </a:t>
            </a:r>
            <a:r>
              <a:rPr lang="en-US" sz="1800" dirty="0" smtClean="0"/>
              <a:t>enquiries are </a:t>
            </a:r>
            <a:r>
              <a:rPr lang="en-US" sz="1800" dirty="0"/>
              <a:t>managed</a:t>
            </a:r>
            <a:r>
              <a:rPr lang="en-US" sz="1800" dirty="0" smtClean="0"/>
              <a:t>.</a:t>
            </a:r>
          </a:p>
          <a:p>
            <a:pPr algn="just">
              <a:lnSpc>
                <a:spcPct val="125000"/>
              </a:lnSpc>
              <a:spcBef>
                <a:spcPts val="1200"/>
              </a:spcBef>
              <a:defRPr/>
            </a:pPr>
            <a:r>
              <a:rPr lang="en-US" sz="1800" dirty="0" smtClean="0">
                <a:solidFill>
                  <a:srgbClr val="FF0000"/>
                </a:solidFill>
              </a:rPr>
              <a:t>Type of Emails:</a:t>
            </a:r>
          </a:p>
          <a:p>
            <a:pPr lvl="1" algn="just">
              <a:lnSpc>
                <a:spcPct val="125000"/>
              </a:lnSpc>
              <a:spcBef>
                <a:spcPts val="600"/>
              </a:spcBef>
              <a:defRPr/>
            </a:pPr>
            <a:r>
              <a:rPr lang="en-US" sz="1600" dirty="0"/>
              <a:t>Email Newsletters</a:t>
            </a:r>
          </a:p>
          <a:p>
            <a:pPr lvl="1" algn="just">
              <a:lnSpc>
                <a:spcPct val="125000"/>
              </a:lnSpc>
              <a:spcBef>
                <a:spcPts val="600"/>
              </a:spcBef>
              <a:defRPr/>
            </a:pPr>
            <a:r>
              <a:rPr lang="en-US" sz="1600" dirty="0"/>
              <a:t>Transactional Emails</a:t>
            </a:r>
          </a:p>
          <a:p>
            <a:pPr lvl="1" algn="just">
              <a:lnSpc>
                <a:spcPct val="125000"/>
              </a:lnSpc>
              <a:spcBef>
                <a:spcPts val="600"/>
              </a:spcBef>
              <a:defRPr/>
            </a:pPr>
            <a:r>
              <a:rPr lang="en-US" sz="1600" dirty="0"/>
              <a:t>Direct </a:t>
            </a:r>
            <a:r>
              <a:rPr lang="en-US" sz="1600" dirty="0" smtClean="0"/>
              <a:t>Emails</a:t>
            </a:r>
            <a:endParaRPr lang="en-US" sz="1600" dirty="0"/>
          </a:p>
        </p:txBody>
      </p:sp>
    </p:spTree>
    <p:extLst>
      <p:ext uri="{BB962C8B-B14F-4D97-AF65-F5344CB8AC3E}">
        <p14:creationId xmlns:p14="http://schemas.microsoft.com/office/powerpoint/2010/main" val="26447110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Types </a:t>
            </a:r>
            <a:r>
              <a:rPr lang="en-US" sz="2900" dirty="0">
                <a:cs typeface="Times New Roman" pitchFamily="18" charset="0"/>
              </a:rPr>
              <a:t>of Emails: </a:t>
            </a:r>
            <a:r>
              <a:rPr lang="en-US" sz="2900" dirty="0" smtClean="0">
                <a:solidFill>
                  <a:schemeClr val="accent6">
                    <a:lumMod val="75000"/>
                  </a:schemeClr>
                </a:solidFill>
                <a:cs typeface="Times New Roman" pitchFamily="18" charset="0"/>
              </a:rPr>
              <a:t>Newsletters Emails</a:t>
            </a:r>
            <a:endParaRPr lang="en-US" sz="2900" dirty="0">
              <a:solidFill>
                <a:schemeClr val="accent6">
                  <a:lumMod val="75000"/>
                </a:schemeClr>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800"/>
              </a:spcBef>
              <a:defRPr/>
            </a:pPr>
            <a:r>
              <a:rPr lang="en-US" sz="1800" dirty="0" smtClean="0"/>
              <a:t>These </a:t>
            </a:r>
            <a:r>
              <a:rPr lang="en-US" sz="1800" dirty="0"/>
              <a:t>are regular emails that are sent to a list of subscribers who have chosen to receive updates from a company. </a:t>
            </a:r>
            <a:endParaRPr lang="en-US" sz="1800" dirty="0" smtClean="0"/>
          </a:p>
          <a:p>
            <a:pPr algn="just">
              <a:lnSpc>
                <a:spcPct val="125000"/>
              </a:lnSpc>
              <a:spcBef>
                <a:spcPts val="1800"/>
              </a:spcBef>
              <a:defRPr/>
            </a:pPr>
            <a:r>
              <a:rPr lang="en-US" sz="1800" dirty="0" smtClean="0"/>
              <a:t>Newsletters </a:t>
            </a:r>
            <a:r>
              <a:rPr lang="en-US" sz="1800" dirty="0"/>
              <a:t>usually don’t have explicit sales messages, but try instead to build a relationship between a customer and a brand. </a:t>
            </a:r>
            <a:endParaRPr lang="en-US" sz="1800" dirty="0" smtClean="0"/>
          </a:p>
          <a:p>
            <a:pPr algn="just">
              <a:lnSpc>
                <a:spcPct val="125000"/>
              </a:lnSpc>
              <a:spcBef>
                <a:spcPts val="1800"/>
              </a:spcBef>
              <a:defRPr/>
            </a:pPr>
            <a:r>
              <a:rPr lang="en-US" sz="1800" dirty="0" smtClean="0">
                <a:solidFill>
                  <a:srgbClr val="FF0000"/>
                </a:solidFill>
              </a:rPr>
              <a:t>They contain </a:t>
            </a:r>
            <a:r>
              <a:rPr lang="en-US" sz="1800" dirty="0">
                <a:solidFill>
                  <a:srgbClr val="FF0000"/>
                </a:solidFill>
              </a:rPr>
              <a:t>news and information that will be of interest to the customer. </a:t>
            </a:r>
            <a:endParaRPr lang="en-US" sz="1800" dirty="0" smtClean="0">
              <a:solidFill>
                <a:srgbClr val="FF0000"/>
              </a:solidFill>
            </a:endParaRPr>
          </a:p>
          <a:p>
            <a:pPr algn="just">
              <a:lnSpc>
                <a:spcPct val="125000"/>
              </a:lnSpc>
              <a:spcBef>
                <a:spcPts val="1800"/>
              </a:spcBef>
              <a:defRPr/>
            </a:pPr>
            <a:r>
              <a:rPr lang="en-US" sz="1800" dirty="0" smtClean="0">
                <a:solidFill>
                  <a:srgbClr val="0000CC"/>
                </a:solidFill>
              </a:rPr>
              <a:t>The </a:t>
            </a:r>
            <a:r>
              <a:rPr lang="en-US" sz="1800" dirty="0">
                <a:solidFill>
                  <a:srgbClr val="0000CC"/>
                </a:solidFill>
              </a:rPr>
              <a:t>goal is to keep a customer connected to a company even when they are not buying anything.</a:t>
            </a:r>
            <a:endParaRPr lang="en-US" sz="1800" dirty="0" smtClean="0">
              <a:solidFill>
                <a:srgbClr val="0000CC"/>
              </a:solidFill>
            </a:endParaRPr>
          </a:p>
        </p:txBody>
      </p:sp>
    </p:spTree>
    <p:extLst>
      <p:ext uri="{BB962C8B-B14F-4D97-AF65-F5344CB8AC3E}">
        <p14:creationId xmlns:p14="http://schemas.microsoft.com/office/powerpoint/2010/main" val="26447110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Types </a:t>
            </a:r>
            <a:r>
              <a:rPr lang="en-US" sz="2900" dirty="0">
                <a:cs typeface="Times New Roman" pitchFamily="18" charset="0"/>
              </a:rPr>
              <a:t>of Emails: </a:t>
            </a:r>
            <a:r>
              <a:rPr lang="en-US" sz="2900" dirty="0">
                <a:solidFill>
                  <a:schemeClr val="accent6">
                    <a:lumMod val="75000"/>
                  </a:schemeClr>
                </a:solidFill>
                <a:cs typeface="Times New Roman" pitchFamily="18" charset="0"/>
              </a:rPr>
              <a:t>Transactional Emails</a:t>
            </a:r>
            <a:endParaRPr lang="en-US" sz="2900" dirty="0">
              <a:solidFill>
                <a:schemeClr val="accent6">
                  <a:lumMod val="75000"/>
                </a:schemeClr>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solidFill>
                  <a:srgbClr val="0000CC"/>
                </a:solidFill>
              </a:rPr>
              <a:t>These </a:t>
            </a:r>
            <a:r>
              <a:rPr lang="en-US" sz="1800" dirty="0">
                <a:solidFill>
                  <a:srgbClr val="0000CC"/>
                </a:solidFill>
              </a:rPr>
              <a:t>are emails that are sent out after certain actions trigger them. </a:t>
            </a:r>
            <a:endParaRPr lang="en-US" sz="1800" dirty="0" smtClean="0">
              <a:solidFill>
                <a:srgbClr val="0000CC"/>
              </a:solidFill>
            </a:endParaRPr>
          </a:p>
          <a:p>
            <a:pPr lvl="1" algn="just">
              <a:lnSpc>
                <a:spcPct val="125000"/>
              </a:lnSpc>
              <a:spcBef>
                <a:spcPts val="900"/>
              </a:spcBef>
              <a:defRPr/>
            </a:pPr>
            <a:r>
              <a:rPr lang="en-US" sz="1600" dirty="0" smtClean="0"/>
              <a:t>When </a:t>
            </a:r>
            <a:r>
              <a:rPr lang="en-US" sz="1600" dirty="0"/>
              <a:t>a customer buys a product or makes a reservation, emails are sent out confirming that transaction. </a:t>
            </a:r>
            <a:endParaRPr lang="en-US" sz="1600" dirty="0" smtClean="0"/>
          </a:p>
          <a:p>
            <a:pPr lvl="1" algn="just">
              <a:lnSpc>
                <a:spcPct val="125000"/>
              </a:lnSpc>
              <a:spcBef>
                <a:spcPts val="900"/>
              </a:spcBef>
              <a:defRPr/>
            </a:pPr>
            <a:r>
              <a:rPr lang="en-US" sz="1600" dirty="0" smtClean="0"/>
              <a:t>They </a:t>
            </a:r>
            <a:r>
              <a:rPr lang="en-US" sz="1600" dirty="0"/>
              <a:t>legitimize online commerce by giving customers a way to prove they have bought something. </a:t>
            </a:r>
            <a:endParaRPr lang="en-US" sz="1600" dirty="0" smtClean="0"/>
          </a:p>
          <a:p>
            <a:pPr algn="just">
              <a:lnSpc>
                <a:spcPct val="125000"/>
              </a:lnSpc>
              <a:spcBef>
                <a:spcPts val="1200"/>
              </a:spcBef>
              <a:defRPr/>
            </a:pPr>
            <a:r>
              <a:rPr lang="en-US" sz="1800" dirty="0" smtClean="0">
                <a:solidFill>
                  <a:srgbClr val="FF0000"/>
                </a:solidFill>
              </a:rPr>
              <a:t>Transactional </a:t>
            </a:r>
            <a:r>
              <a:rPr lang="en-US" sz="1800" dirty="0">
                <a:solidFill>
                  <a:srgbClr val="FF0000"/>
                </a:solidFill>
              </a:rPr>
              <a:t>emails often also contain new sales messages. </a:t>
            </a:r>
            <a:endParaRPr lang="en-US" sz="1800" dirty="0" smtClean="0">
              <a:solidFill>
                <a:srgbClr val="FF0000"/>
              </a:solidFill>
            </a:endParaRPr>
          </a:p>
          <a:p>
            <a:pPr lvl="1" algn="just">
              <a:lnSpc>
                <a:spcPct val="125000"/>
              </a:lnSpc>
              <a:spcBef>
                <a:spcPts val="900"/>
              </a:spcBef>
              <a:defRPr/>
            </a:pPr>
            <a:r>
              <a:rPr lang="en-US" sz="1600" dirty="0">
                <a:solidFill>
                  <a:srgbClr val="00B050"/>
                </a:solidFill>
              </a:rPr>
              <a:t>Marketers often try to insert new sales pitches into emails that are not explicitly for selling. For example, airline reservation emails often ask if you would like to upgrade your seat for a fee.</a:t>
            </a:r>
            <a:endParaRPr lang="en-US" sz="1600" dirty="0" smtClean="0">
              <a:solidFill>
                <a:srgbClr val="00B050"/>
              </a:solidFill>
            </a:endParaRPr>
          </a:p>
          <a:p>
            <a:pPr algn="just">
              <a:lnSpc>
                <a:spcPct val="125000"/>
              </a:lnSpc>
              <a:spcBef>
                <a:spcPts val="1200"/>
              </a:spcBef>
              <a:defRPr/>
            </a:pPr>
            <a:r>
              <a:rPr lang="en-US" sz="1800" b="1" dirty="0" smtClean="0"/>
              <a:t>Studies </a:t>
            </a:r>
            <a:r>
              <a:rPr lang="en-US" sz="1800" b="1" dirty="0"/>
              <a:t>have shown that transactional emails are opened 51.3% of the time, while newsletters are only opened 36.6% of the time. </a:t>
            </a:r>
            <a:endParaRPr lang="en-US" sz="1800" b="1" dirty="0" smtClean="0"/>
          </a:p>
          <a:p>
            <a:pPr algn="just">
              <a:lnSpc>
                <a:spcPct val="125000"/>
              </a:lnSpc>
              <a:spcBef>
                <a:spcPts val="1200"/>
              </a:spcBef>
              <a:defRPr/>
            </a:pPr>
            <a:r>
              <a:rPr lang="en-US" sz="1800" dirty="0" smtClean="0"/>
              <a:t>.</a:t>
            </a:r>
            <a:endParaRPr lang="en-US" sz="1800" dirty="0" smtClean="0">
              <a:solidFill>
                <a:srgbClr val="0000CC"/>
              </a:solidFill>
            </a:endParaRPr>
          </a:p>
        </p:txBody>
      </p:sp>
    </p:spTree>
    <p:extLst>
      <p:ext uri="{BB962C8B-B14F-4D97-AF65-F5344CB8AC3E}">
        <p14:creationId xmlns:p14="http://schemas.microsoft.com/office/powerpoint/2010/main" val="3916038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41614"/>
            <a:ext cx="7643446" cy="498872"/>
          </a:xfrm>
        </p:spPr>
        <p:txBody>
          <a:bodyPr/>
          <a:lstStyle/>
          <a:p>
            <a:pPr>
              <a:defRPr/>
            </a:pPr>
            <a:r>
              <a:rPr lang="en-US" sz="2900" dirty="0" smtClean="0">
                <a:cs typeface="Times New Roman" pitchFamily="18" charset="0"/>
              </a:rPr>
              <a:t>Types </a:t>
            </a:r>
            <a:r>
              <a:rPr lang="en-US" sz="2900" dirty="0">
                <a:cs typeface="Times New Roman" pitchFamily="18" charset="0"/>
              </a:rPr>
              <a:t>of Emails: </a:t>
            </a:r>
            <a:r>
              <a:rPr lang="en-US" sz="2900" dirty="0" smtClean="0">
                <a:solidFill>
                  <a:schemeClr val="accent6">
                    <a:lumMod val="75000"/>
                  </a:schemeClr>
                </a:solidFill>
                <a:cs typeface="Times New Roman" pitchFamily="18" charset="0"/>
              </a:rPr>
              <a:t>Direct </a:t>
            </a:r>
            <a:r>
              <a:rPr lang="en-US" sz="2900" dirty="0">
                <a:solidFill>
                  <a:schemeClr val="accent6">
                    <a:lumMod val="75000"/>
                  </a:schemeClr>
                </a:solidFill>
                <a:cs typeface="Times New Roman" pitchFamily="18" charset="0"/>
              </a:rPr>
              <a:t>Emails</a:t>
            </a:r>
            <a:endParaRPr lang="en-US" sz="2900" dirty="0">
              <a:solidFill>
                <a:schemeClr val="accent6">
                  <a:lumMod val="75000"/>
                </a:schemeClr>
              </a:solidFill>
            </a:endParaRPr>
          </a:p>
        </p:txBody>
      </p:sp>
      <p:sp>
        <p:nvSpPr>
          <p:cNvPr id="3" name="Content Placeholder 2"/>
          <p:cNvSpPr>
            <a:spLocks noGrp="1"/>
          </p:cNvSpPr>
          <p:nvPr>
            <p:ph idx="1"/>
          </p:nvPr>
        </p:nvSpPr>
        <p:spPr>
          <a:xfrm>
            <a:off x="239486" y="647700"/>
            <a:ext cx="8719457" cy="4239986"/>
          </a:xfrm>
        </p:spPr>
        <p:txBody>
          <a:bodyPr/>
          <a:lstStyle/>
          <a:p>
            <a:pPr algn="just">
              <a:lnSpc>
                <a:spcPct val="125000"/>
              </a:lnSpc>
              <a:spcBef>
                <a:spcPts val="1200"/>
              </a:spcBef>
              <a:defRPr/>
            </a:pPr>
            <a:r>
              <a:rPr lang="en-US" sz="1800" dirty="0" smtClean="0">
                <a:solidFill>
                  <a:srgbClr val="0000CC"/>
                </a:solidFill>
              </a:rPr>
              <a:t>These </a:t>
            </a:r>
            <a:r>
              <a:rPr lang="en-US" sz="1800" dirty="0">
                <a:solidFill>
                  <a:srgbClr val="0000CC"/>
                </a:solidFill>
              </a:rPr>
              <a:t>are used to inform customers about new products, sales and special offers. </a:t>
            </a:r>
            <a:endParaRPr lang="en-US" sz="1800" dirty="0" smtClean="0">
              <a:solidFill>
                <a:srgbClr val="0000CC"/>
              </a:solidFill>
            </a:endParaRPr>
          </a:p>
          <a:p>
            <a:pPr algn="just">
              <a:lnSpc>
                <a:spcPct val="125000"/>
              </a:lnSpc>
              <a:spcBef>
                <a:spcPts val="1200"/>
              </a:spcBef>
              <a:defRPr/>
            </a:pPr>
            <a:r>
              <a:rPr lang="en-US" sz="1800" dirty="0" smtClean="0"/>
              <a:t>They </a:t>
            </a:r>
            <a:r>
              <a:rPr lang="en-US" sz="1800" dirty="0"/>
              <a:t>provide customers with direct information about products and usually provide a link or another easy way for customers to access the product. </a:t>
            </a:r>
            <a:endParaRPr lang="en-US" sz="1800" dirty="0" smtClean="0"/>
          </a:p>
          <a:p>
            <a:pPr algn="just">
              <a:lnSpc>
                <a:spcPct val="125000"/>
              </a:lnSpc>
              <a:spcBef>
                <a:spcPts val="1200"/>
              </a:spcBef>
              <a:defRPr/>
            </a:pPr>
            <a:r>
              <a:rPr lang="en-US" sz="1800" dirty="0" smtClean="0"/>
              <a:t>They </a:t>
            </a:r>
            <a:r>
              <a:rPr lang="en-US" sz="1800" dirty="0"/>
              <a:t>are similar to the coupons, catalogs, and sales </a:t>
            </a:r>
            <a:r>
              <a:rPr lang="en-US" sz="1800" dirty="0" smtClean="0"/>
              <a:t>fliers.</a:t>
            </a:r>
          </a:p>
          <a:p>
            <a:pPr marL="0" indent="0" algn="ctr">
              <a:lnSpc>
                <a:spcPct val="125000"/>
              </a:lnSpc>
              <a:spcBef>
                <a:spcPts val="1800"/>
              </a:spcBef>
              <a:buNone/>
              <a:defRPr/>
            </a:pPr>
            <a:r>
              <a:rPr lang="en-US" sz="1800" dirty="0" smtClean="0"/>
              <a:t>----------------------------</a:t>
            </a:r>
            <a:endParaRPr lang="en-US" sz="1800" dirty="0"/>
          </a:p>
          <a:p>
            <a:pPr algn="just">
              <a:lnSpc>
                <a:spcPct val="125000"/>
              </a:lnSpc>
              <a:spcBef>
                <a:spcPts val="1200"/>
              </a:spcBef>
              <a:defRPr/>
            </a:pPr>
            <a:r>
              <a:rPr lang="en-US" sz="1800" dirty="0" smtClean="0">
                <a:solidFill>
                  <a:srgbClr val="FF0000"/>
                </a:solidFill>
              </a:rPr>
              <a:t>Email </a:t>
            </a:r>
            <a:r>
              <a:rPr lang="en-US" sz="1800" dirty="0">
                <a:solidFill>
                  <a:srgbClr val="FF0000"/>
                </a:solidFill>
              </a:rPr>
              <a:t>marketing </a:t>
            </a:r>
            <a:r>
              <a:rPr lang="en-US" sz="1800" dirty="0" smtClean="0">
                <a:solidFill>
                  <a:srgbClr val="FF0000"/>
                </a:solidFill>
              </a:rPr>
              <a:t>is not </a:t>
            </a:r>
            <a:r>
              <a:rPr lang="en-US" sz="1800" dirty="0">
                <a:solidFill>
                  <a:srgbClr val="FF0000"/>
                </a:solidFill>
              </a:rPr>
              <a:t>used only for selling products </a:t>
            </a:r>
            <a:r>
              <a:rPr lang="en-US" sz="1800" dirty="0" smtClean="0">
                <a:solidFill>
                  <a:srgbClr val="FF0000"/>
                </a:solidFill>
              </a:rPr>
              <a:t>online – non-profit </a:t>
            </a:r>
            <a:r>
              <a:rPr lang="en-US" sz="1800" dirty="0">
                <a:solidFill>
                  <a:srgbClr val="FF0000"/>
                </a:solidFill>
              </a:rPr>
              <a:t>organizations and political campaigns </a:t>
            </a:r>
            <a:r>
              <a:rPr lang="en-US" sz="1800" dirty="0" smtClean="0">
                <a:solidFill>
                  <a:srgbClr val="FF0000"/>
                </a:solidFill>
              </a:rPr>
              <a:t>also make </a:t>
            </a:r>
            <a:r>
              <a:rPr lang="en-US" sz="1800" dirty="0">
                <a:solidFill>
                  <a:srgbClr val="FF0000"/>
                </a:solidFill>
              </a:rPr>
              <a:t>use of email to connect with supporters and donors. </a:t>
            </a:r>
            <a:endParaRPr lang="en-US" sz="1800" dirty="0" smtClean="0">
              <a:solidFill>
                <a:srgbClr val="FF0000"/>
              </a:solidFill>
            </a:endParaRPr>
          </a:p>
          <a:p>
            <a:pPr algn="just">
              <a:lnSpc>
                <a:spcPct val="125000"/>
              </a:lnSpc>
              <a:spcBef>
                <a:spcPts val="1200"/>
              </a:spcBef>
              <a:defRPr/>
            </a:pPr>
            <a:r>
              <a:rPr lang="en-US" sz="1800" dirty="0" smtClean="0">
                <a:solidFill>
                  <a:srgbClr val="92D050"/>
                </a:solidFill>
              </a:rPr>
              <a:t>It </a:t>
            </a:r>
            <a:r>
              <a:rPr lang="en-US" sz="1800" dirty="0">
                <a:solidFill>
                  <a:srgbClr val="92D050"/>
                </a:solidFill>
              </a:rPr>
              <a:t>is now standard to ask for an email address when collecting information from interested parties.</a:t>
            </a:r>
          </a:p>
        </p:txBody>
      </p:sp>
    </p:spTree>
    <p:extLst>
      <p:ext uri="{BB962C8B-B14F-4D97-AF65-F5344CB8AC3E}">
        <p14:creationId xmlns:p14="http://schemas.microsoft.com/office/powerpoint/2010/main" val="1534173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MC_HR_141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15057</TotalTime>
  <Words>10650</Words>
  <Application>Microsoft Office PowerPoint</Application>
  <PresentationFormat>On-screen Show (16:9)</PresentationFormat>
  <Paragraphs>733</Paragraphs>
  <Slides>120</Slides>
  <Notes>5</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Presentation_MC_HR_141004</vt:lpstr>
      <vt:lpstr>Digital Marketing (Unit – 2)</vt:lpstr>
      <vt:lpstr>Display Advertising</vt:lpstr>
      <vt:lpstr>Display Advertising Media</vt:lpstr>
      <vt:lpstr>Display Advertising Media</vt:lpstr>
      <vt:lpstr>Display Advertising Media (contd…)</vt:lpstr>
      <vt:lpstr>Digital Metrics</vt:lpstr>
      <vt:lpstr>Digital Metrics (contd…)</vt:lpstr>
      <vt:lpstr>Types of Display Ads</vt:lpstr>
      <vt:lpstr>Types of Display Ads (contd…)</vt:lpstr>
      <vt:lpstr>Medium Rectangle Ad</vt:lpstr>
      <vt:lpstr>Large Rectangle Ad</vt:lpstr>
      <vt:lpstr>Leaderboard Ad</vt:lpstr>
      <vt:lpstr>Large Mobile Banner Ad</vt:lpstr>
      <vt:lpstr>Large Format Ad</vt:lpstr>
      <vt:lpstr>Skinning/Takeover Ad</vt:lpstr>
      <vt:lpstr>Buying Models</vt:lpstr>
      <vt:lpstr>Cost per Click (CPC)</vt:lpstr>
      <vt:lpstr>Cost per Milli (CPM)</vt:lpstr>
      <vt:lpstr>Cost per Lead (CPL)</vt:lpstr>
      <vt:lpstr>Cost per Acquisition (CPA)</vt:lpstr>
      <vt:lpstr>Fixed Cost / Sponsorship</vt:lpstr>
      <vt:lpstr>CPC versus CPM</vt:lpstr>
      <vt:lpstr>Traditional Display Advertising (Media Buying)</vt:lpstr>
      <vt:lpstr>Key Inputs for Programmatic Buying</vt:lpstr>
      <vt:lpstr>Programmable Digital Marketing</vt:lpstr>
      <vt:lpstr>Programmatic Ecosystem</vt:lpstr>
      <vt:lpstr>Real-Time Bidding (RTB)</vt:lpstr>
      <vt:lpstr>Difference b/w RTB and Programmatic</vt:lpstr>
      <vt:lpstr>Ad Exchange</vt:lpstr>
      <vt:lpstr>Difference b/w Ad Network and Ad Exchange</vt:lpstr>
      <vt:lpstr>Demand-Side Platform (DSP)</vt:lpstr>
      <vt:lpstr>Working of Demand-Side Platform (DSP)</vt:lpstr>
      <vt:lpstr>Google AdWords as a DSP</vt:lpstr>
      <vt:lpstr>Supply-Side Platform (SSP)</vt:lpstr>
      <vt:lpstr>Supply-Side Platform (SSP) (contd…)</vt:lpstr>
      <vt:lpstr>Data Management Platform (DMP)</vt:lpstr>
      <vt:lpstr>Analytics Tools for Display Advertisement</vt:lpstr>
      <vt:lpstr>Analytics Tools: Viewability</vt:lpstr>
      <vt:lpstr>Analytics Tools: Viewability (contd…)</vt:lpstr>
      <vt:lpstr>Analytics Tools: Viewability (contd…)</vt:lpstr>
      <vt:lpstr>Analytics Tools: On Target Reach</vt:lpstr>
      <vt:lpstr>Analytics Tools: On Target Reach (contd…)</vt:lpstr>
      <vt:lpstr>Analytics Tools: Ad Fraud</vt:lpstr>
      <vt:lpstr>Analytics Tools: Ad Fraud (contd…)</vt:lpstr>
      <vt:lpstr>Analytics Tools: Ad Fraud (Contd…)</vt:lpstr>
      <vt:lpstr>Analytics Tools: Ad Fraud (Contd…)</vt:lpstr>
      <vt:lpstr>Analytics Tools: Brand Safety</vt:lpstr>
      <vt:lpstr>YouTube Advertising</vt:lpstr>
      <vt:lpstr>YouTube Ads: Display Ads</vt:lpstr>
      <vt:lpstr>YouTube Ads: Overlay Ads</vt:lpstr>
      <vt:lpstr>YouTube Ads: Skippable Video Ads</vt:lpstr>
      <vt:lpstr>YouTube Ads: Non-Skippable Video Ads</vt:lpstr>
      <vt:lpstr>YouTube Ads: Mid-Roll Ads</vt:lpstr>
      <vt:lpstr>YouTube Ads: Bumper Ads</vt:lpstr>
      <vt:lpstr>YouTube Ads: Discovery Ads</vt:lpstr>
      <vt:lpstr>General Guidelines for Videos Ads on YouTube</vt:lpstr>
      <vt:lpstr>Buying Models for YouTube Ads</vt:lpstr>
      <vt:lpstr>Cost-Per-View (CPV) Model (YouTube Ads)</vt:lpstr>
      <vt:lpstr>Cost-Per-View (CPV) Model (YouTube Ads)</vt:lpstr>
      <vt:lpstr>Cost-Per-Milli (CPM) Model (YouTube Ads)</vt:lpstr>
      <vt:lpstr>Cost-Per-Day (CPD) Model (YouTube Ads)</vt:lpstr>
      <vt:lpstr>Cost-Per-Day (CPD) Model (YouTube Ads)</vt:lpstr>
      <vt:lpstr>Cost-Per-Day (CPD) Model (YouTube Ads)</vt:lpstr>
      <vt:lpstr>Search Engine Advertising: Background</vt:lpstr>
      <vt:lpstr>Google v/s Yahoo</vt:lpstr>
      <vt:lpstr>Importance of Search Advertising</vt:lpstr>
      <vt:lpstr>Importance of Search Advertising (contd…)</vt:lpstr>
      <vt:lpstr>Importance of Search Advertising (contd…)</vt:lpstr>
      <vt:lpstr>Importance of Search Advertising (contd…)</vt:lpstr>
      <vt:lpstr>Importance of Search Advertising (contd…)</vt:lpstr>
      <vt:lpstr>Importance of Search Advertising (contd…)</vt:lpstr>
      <vt:lpstr>Ad Placement</vt:lpstr>
      <vt:lpstr>Ad Placement of Google</vt:lpstr>
      <vt:lpstr>Ad Placement of Google: Top</vt:lpstr>
      <vt:lpstr>Ad Placement of Google: Side</vt:lpstr>
      <vt:lpstr>Ad Placement of Google: Bottom</vt:lpstr>
      <vt:lpstr>Appearance of Ads on Google Result Page</vt:lpstr>
      <vt:lpstr>Ad Rank</vt:lpstr>
      <vt:lpstr>Ad Auction Model in Search Engine</vt:lpstr>
      <vt:lpstr>Quality Score of Ad: Landing Page</vt:lpstr>
      <vt:lpstr>Quality Score of Ad: Click Through Rate</vt:lpstr>
      <vt:lpstr>Quality Score of Ad: Relevance</vt:lpstr>
      <vt:lpstr>Creating Ad Campaigns</vt:lpstr>
      <vt:lpstr>Google AdWords Account </vt:lpstr>
      <vt:lpstr>Campaigns</vt:lpstr>
      <vt:lpstr>Campaigns (contd…)</vt:lpstr>
      <vt:lpstr>Ad Groups</vt:lpstr>
      <vt:lpstr>Ads</vt:lpstr>
      <vt:lpstr>Keywords</vt:lpstr>
      <vt:lpstr>Keywords (contd…)</vt:lpstr>
      <vt:lpstr>Keywords (contd…)</vt:lpstr>
      <vt:lpstr>Keywords (contd…)</vt:lpstr>
      <vt:lpstr>Keywords (contd…)</vt:lpstr>
      <vt:lpstr>Performance Report</vt:lpstr>
      <vt:lpstr>Email Marketing: Introduction</vt:lpstr>
      <vt:lpstr>Email Marketing: Introduction (contd…)</vt:lpstr>
      <vt:lpstr>Types of Emails: Newsletters Emails</vt:lpstr>
      <vt:lpstr>Types of Emails: Transactional Emails</vt:lpstr>
      <vt:lpstr>Types of Emails: Direct Emails</vt:lpstr>
      <vt:lpstr>Email Campaign</vt:lpstr>
      <vt:lpstr>Email Campaign (contd…)</vt:lpstr>
      <vt:lpstr>Email Marketing Success Factors: CRITICAL</vt:lpstr>
      <vt:lpstr>Key Measures for Email Marketing</vt:lpstr>
      <vt:lpstr>Opt-in-Email Marketing</vt:lpstr>
      <vt:lpstr>Unconfirmed opt-in / Single opt-in</vt:lpstr>
      <vt:lpstr>Confirmed opt-in / Double opt-in</vt:lpstr>
      <vt:lpstr>Opt-out</vt:lpstr>
      <vt:lpstr>Online PR</vt:lpstr>
      <vt:lpstr>Online PR (contd…)</vt:lpstr>
      <vt:lpstr>Online PR (contd…)</vt:lpstr>
      <vt:lpstr>Principles of PR in Online World</vt:lpstr>
      <vt:lpstr>Interactive Advertising</vt:lpstr>
      <vt:lpstr>Online Partnerships</vt:lpstr>
      <vt:lpstr>Online Partnerships (contd…)</vt:lpstr>
      <vt:lpstr>Viral Marketing</vt:lpstr>
      <vt:lpstr>Viral Marketing (contd…)</vt:lpstr>
      <vt:lpstr>Viral Marketing (contd…)</vt:lpstr>
      <vt:lpstr>Characteristics of Viral Marketing</vt:lpstr>
      <vt:lpstr>Disadvantages of Viral Marketing</vt:lpstr>
      <vt:lpstr>Blog Marketing</vt:lpstr>
    </vt:vector>
  </TitlesOfParts>
  <Company>Capital 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Extreme Programming</dc:title>
  <dc:creator>Dr. Sunil Pratap Singh</dc:creator>
  <cp:lastModifiedBy>Dr. Sunil Pratap Singh</cp:lastModifiedBy>
  <cp:revision>2089</cp:revision>
  <cp:lastPrinted>2018-05-30T05:31:50Z</cp:lastPrinted>
  <dcterms:created xsi:type="dcterms:W3CDTF">2000-01-06T15:07:49Z</dcterms:created>
  <dcterms:modified xsi:type="dcterms:W3CDTF">2022-05-13T05:26:13Z</dcterms:modified>
</cp:coreProperties>
</file>